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8" r:id="rId2"/>
    <p:sldId id="259" r:id="rId3"/>
    <p:sldId id="317" r:id="rId4"/>
    <p:sldId id="318" r:id="rId5"/>
    <p:sldId id="319" r:id="rId6"/>
    <p:sldId id="320" r:id="rId7"/>
    <p:sldId id="322" r:id="rId8"/>
    <p:sldId id="323" r:id="rId9"/>
    <p:sldId id="324" r:id="rId10"/>
    <p:sldId id="326" r:id="rId11"/>
    <p:sldId id="325" r:id="rId12"/>
    <p:sldId id="327" r:id="rId13"/>
    <p:sldId id="330" r:id="rId14"/>
    <p:sldId id="331" r:id="rId15"/>
    <p:sldId id="371" r:id="rId16"/>
    <p:sldId id="332" r:id="rId17"/>
    <p:sldId id="333" r:id="rId18"/>
    <p:sldId id="348" r:id="rId19"/>
    <p:sldId id="416" r:id="rId20"/>
    <p:sldId id="335" r:id="rId21"/>
    <p:sldId id="336" r:id="rId22"/>
    <p:sldId id="337" r:id="rId23"/>
    <p:sldId id="339" r:id="rId24"/>
    <p:sldId id="340" r:id="rId25"/>
    <p:sldId id="417" r:id="rId26"/>
    <p:sldId id="341" r:id="rId27"/>
    <p:sldId id="372" r:id="rId28"/>
    <p:sldId id="342" r:id="rId29"/>
    <p:sldId id="349" r:id="rId30"/>
    <p:sldId id="419" r:id="rId31"/>
    <p:sldId id="350" r:id="rId32"/>
    <p:sldId id="361" r:id="rId33"/>
    <p:sldId id="362" r:id="rId34"/>
    <p:sldId id="343" r:id="rId35"/>
    <p:sldId id="373" r:id="rId36"/>
    <p:sldId id="374" r:id="rId37"/>
    <p:sldId id="364" r:id="rId38"/>
    <p:sldId id="355" r:id="rId39"/>
    <p:sldId id="356" r:id="rId40"/>
    <p:sldId id="360" r:id="rId41"/>
    <p:sldId id="357" r:id="rId42"/>
    <p:sldId id="370" r:id="rId43"/>
    <p:sldId id="411" r:id="rId44"/>
    <p:sldId id="359" r:id="rId45"/>
    <p:sldId id="413" r:id="rId46"/>
    <p:sldId id="414" r:id="rId47"/>
    <p:sldId id="363" r:id="rId48"/>
    <p:sldId id="366" r:id="rId49"/>
    <p:sldId id="369" r:id="rId50"/>
    <p:sldId id="358" r:id="rId51"/>
    <p:sldId id="367" r:id="rId52"/>
    <p:sldId id="368" r:id="rId53"/>
    <p:sldId id="353" r:id="rId54"/>
    <p:sldId id="345" r:id="rId55"/>
    <p:sldId id="406" r:id="rId56"/>
    <p:sldId id="346" r:id="rId57"/>
    <p:sldId id="407" r:id="rId58"/>
    <p:sldId id="408" r:id="rId59"/>
    <p:sldId id="409" r:id="rId60"/>
    <p:sldId id="410" r:id="rId61"/>
    <p:sldId id="415" r:id="rId62"/>
    <p:sldId id="285" r:id="rId63"/>
    <p:sldId id="321" r:id="rId64"/>
    <p:sldId id="260" r:id="rId65"/>
    <p:sldId id="418" r:id="rId66"/>
    <p:sldId id="328" r:id="rId67"/>
    <p:sldId id="329" r:id="rId68"/>
    <p:sldId id="365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26E3C-6F4E-41C7-923A-8684F99CA535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7D356-AFB5-440C-84C7-8DACB2082E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0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748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736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31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169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10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221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3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882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588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8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98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525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30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493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276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88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148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36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672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407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71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816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130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861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9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989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938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850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690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540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406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74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358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693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190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57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226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5133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10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900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20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710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47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667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296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310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607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30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253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34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15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508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69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3929-278A-4E36-9D72-745493634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1A67A1-C523-4968-A0BC-FF997A8CA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0F1B7-C510-4351-A7F7-7B22276C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B208F4-3599-48E3-8147-16CF5D98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8CBD13-0883-4EF7-9650-A6732871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1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A697E-2392-4F80-8BF3-42EAAAF6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7698E-2593-4AB8-9D0F-7AC03F1C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0C62F-8471-400E-81F8-BE655C9A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7FF22E-B39E-40AE-ACB7-39EC3591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D88A89-5EEE-4135-939F-B8660056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67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F1BF69-3A0F-4327-809A-DF87BE361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129CD-C7FF-4ECB-9857-6806B6443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5B8179-CAD0-4B0E-A4DB-9E28EC61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9D53B8-CDEB-46ED-B43D-BDCB1C76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B90FDD-842C-42E8-910C-A45E2140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12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123D7-F991-46CB-9741-E77B95D3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343412-88D0-416F-A073-E3AFB96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17607-E1CE-40AE-B227-C434DD4E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ADF49-7055-46C8-8DB3-71E71627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8EB281-A1A0-4696-B455-B7F93F66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36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62FC8-2349-4D4A-94F8-F8F032E4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A01AE2-0CCD-4081-9F75-1FDC0D42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BEF816-CA9F-4B15-A59E-A877CB64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50C104-D2B5-4A3E-BB05-4DA2D4ED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335D2-1A64-4230-831C-F0A22C92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6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F974F-A7B5-419A-84D7-1E6E4535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4EE45D-36C4-410C-8224-8DAE5DC1C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704F0D-37CB-42E5-876E-C9288BA9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8AC1E-E131-42FF-8472-206B69C6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21AA8B-AA43-4534-B655-A9772039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6F42B-1429-4FC2-9BD2-B2534E65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18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DBFE0-6524-4DF2-8180-DF791A18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CB9308-84DF-4DCA-BCA3-30A08898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4C2466-F3C6-4501-B843-87E7C9562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895572-791B-4E5E-A77F-2E3971758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77AE93-F38F-4B16-A8B4-A2DDB1425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4D69EF-8258-41F6-9113-5377ABA4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083546-FA02-4426-84BC-CBED7542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E95DCD7-F067-4EB1-8C23-2B3CB312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22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8DB8-0BCF-4806-8CB6-27889730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2F7D84-2820-494A-88F4-172440A6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205BF4-8A33-4659-A705-BA9C0A04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C86BCA-3D0C-4392-BAFE-0C010510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6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2553ED-F14F-4571-B01E-109EA622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C2D5499-5D9F-4A80-9EC1-72474E55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5D8EE5-3E8C-4B4B-A2EB-B4DF12F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5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C5244-0EEF-4CC3-AE2C-AC2A1E8D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EF7A8-0D6F-4666-8150-EE781E52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49FB04-C5F2-4AC5-BD4C-FEB414384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C9A8CF-F95C-4F59-8C3D-66F8BAA2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A5322D-FB93-4868-8FA4-B6B5039C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C910FD-3673-4B0B-B4AC-6B2E320E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0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FDB24-B801-462B-9BAF-2228499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3D1B5-2079-4313-84D0-FC99B757C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FA5D1B-1742-469D-A233-F042A6C78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AE0FC0-1FB1-456F-A67D-738E608B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B5B31F-D7D8-4428-BCC5-45388B2F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CEE7FD-7A67-4A5B-88F9-6B5EC08A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62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7049D2-22C4-45DC-A8EF-96232254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326FD5-3995-483D-9B8F-7EB4B781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97774-65E1-49A0-AEC4-E3F6E57A0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DC0634-8ED2-47ED-A739-5AE0CFFB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5E4F95-E51C-4582-8B41-776DB0D85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18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jp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ds. Startup Map / Deutsches Primatenzentrum GmbH - Leibniz-Institut für  Primatenforschung">
            <a:extLst>
              <a:ext uri="{FF2B5EF4-FFF2-40B4-BE49-F238E27FC236}">
                <a16:creationId xmlns:a16="http://schemas.microsoft.com/office/drawing/2014/main" id="{2B215C8F-5174-4947-948C-7BBEC12C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56"/>
            <a:ext cx="2371346" cy="152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5985F9E-723F-4969-90A4-E0B98753BA93}"/>
              </a:ext>
            </a:extLst>
          </p:cNvPr>
          <p:cNvSpPr txBox="1">
            <a:spLocks/>
          </p:cNvSpPr>
          <p:nvPr/>
        </p:nvSpPr>
        <p:spPr>
          <a:xfrm>
            <a:off x="3447068" y="2976305"/>
            <a:ext cx="5297864" cy="6413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 Mod Seminar Presentation</a:t>
            </a: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13179DF-4395-444D-8D63-2D822BBF0B37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Zanette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Evolution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Graduate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Master’s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Primatology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UNESP - São Paulo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Laurence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Culot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Co-advisor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Ronald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Bialozyt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18B70F-036C-4DEC-AFCA-3B1D2951F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2" y="5773240"/>
            <a:ext cx="3081032" cy="9172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F4B9B13-67A8-4D97-97FC-F29874F7E511}"/>
              </a:ext>
            </a:extLst>
          </p:cNvPr>
          <p:cNvSpPr txBox="1">
            <a:spLocks/>
          </p:cNvSpPr>
          <p:nvPr/>
        </p:nvSpPr>
        <p:spPr>
          <a:xfrm>
            <a:off x="1585274" y="1554293"/>
            <a:ext cx="9021452" cy="1550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drivers of primate movements in fragments: insights from an agent-based modelling simulation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C09BA7-E2BD-440C-AB90-7F7D29474535}"/>
              </a:ext>
            </a:extLst>
          </p:cNvPr>
          <p:cNvSpPr txBox="1"/>
          <p:nvPr/>
        </p:nvSpPr>
        <p:spPr>
          <a:xfrm>
            <a:off x="911096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pt-BR" sz="2000" dirty="0"/>
              <a:t>2022-05-12d</a:t>
            </a:r>
          </a:p>
        </p:txBody>
      </p:sp>
      <p:pic>
        <p:nvPicPr>
          <p:cNvPr id="1028" name="Picture 4" descr="Forschung und Beratung rund um den Wald in vier Bundesländern - NW-FVA">
            <a:extLst>
              <a:ext uri="{FF2B5EF4-FFF2-40B4-BE49-F238E27FC236}">
                <a16:creationId xmlns:a16="http://schemas.microsoft.com/office/drawing/2014/main" id="{583812E0-3605-4291-A75F-5A03412E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80" y="16775"/>
            <a:ext cx="3581400" cy="11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7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3B77D2B6-FBDB-45F5-A5D3-EF0E8D6E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05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AEE0ED2-CBC5-4C93-9DD2-38C228143FBA}"/>
              </a:ext>
            </a:extLst>
          </p:cNvPr>
          <p:cNvSpPr txBox="1"/>
          <p:nvPr/>
        </p:nvSpPr>
        <p:spPr>
          <a:xfrm>
            <a:off x="463394" y="4724060"/>
            <a:ext cx="3643505" cy="1270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endParaRPr lang="pt-BR" sz="2000" b="0" dirty="0"/>
          </a:p>
          <a:p>
            <a:endParaRPr lang="pt-BR" sz="2000" b="0" dirty="0"/>
          </a:p>
          <a:p>
            <a:r>
              <a:rPr lang="pt-BR" sz="2000" b="0" dirty="0" err="1"/>
              <a:t>Inconsistent</a:t>
            </a:r>
            <a:r>
              <a:rPr lang="pt-BR" sz="2000" b="0" dirty="0"/>
              <a:t> </a:t>
            </a:r>
            <a:r>
              <a:rPr lang="pt-BR" sz="2000" b="0" dirty="0" err="1"/>
              <a:t>effect</a:t>
            </a:r>
            <a:endParaRPr lang="pt-BR" sz="2000" b="0" dirty="0"/>
          </a:p>
          <a:p>
            <a:r>
              <a:rPr lang="pt-BR" sz="2000" b="0" dirty="0"/>
              <a:t>No </a:t>
            </a:r>
            <a:r>
              <a:rPr lang="pt-BR" sz="2000" b="0" dirty="0" err="1"/>
              <a:t>relation</a:t>
            </a:r>
            <a:r>
              <a:rPr lang="pt-BR" sz="2000" b="0" dirty="0"/>
              <a:t> </a:t>
            </a:r>
            <a:r>
              <a:rPr lang="pt-BR" sz="2000" b="0" dirty="0" err="1"/>
              <a:t>to</a:t>
            </a:r>
            <a:r>
              <a:rPr lang="pt-BR" sz="2000" b="0" dirty="0"/>
              <a:t> </a:t>
            </a:r>
            <a:r>
              <a:rPr lang="pt-BR" sz="2000" b="0" dirty="0" err="1"/>
              <a:t>species</a:t>
            </a:r>
            <a:r>
              <a:rPr lang="pt-BR" sz="2000" b="0" dirty="0"/>
              <a:t> </a:t>
            </a:r>
            <a:r>
              <a:rPr lang="pt-BR" sz="2000" b="0" dirty="0" err="1"/>
              <a:t>attributes</a:t>
            </a:r>
            <a:r>
              <a:rPr lang="pt-BR" sz="2000" b="0" dirty="0"/>
              <a:t> (</a:t>
            </a:r>
            <a:r>
              <a:rPr lang="pt-BR" sz="2000" b="0" dirty="0" err="1"/>
              <a:t>dispersal</a:t>
            </a:r>
            <a:r>
              <a:rPr lang="pt-BR" sz="2000" b="0" dirty="0"/>
              <a:t> </a:t>
            </a:r>
            <a:r>
              <a:rPr lang="pt-BR" sz="2000" b="0" dirty="0" err="1"/>
              <a:t>capacity</a:t>
            </a:r>
            <a:r>
              <a:rPr lang="pt-BR" sz="2000" b="0" dirty="0"/>
              <a:t>, home range </a:t>
            </a:r>
            <a:r>
              <a:rPr lang="pt-BR" sz="2000" b="0" dirty="0" err="1"/>
              <a:t>size</a:t>
            </a:r>
            <a:r>
              <a:rPr lang="pt-BR" sz="2000" b="0" dirty="0"/>
              <a:t>, diet </a:t>
            </a:r>
            <a:r>
              <a:rPr lang="pt-BR" sz="2000" b="0" dirty="0" err="1"/>
              <a:t>specialization</a:t>
            </a:r>
            <a:r>
              <a:rPr lang="pt-BR" sz="2000" b="0" dirty="0"/>
              <a:t>, </a:t>
            </a:r>
            <a:r>
              <a:rPr lang="pt-BR" sz="2000" b="0" dirty="0" err="1"/>
              <a:t>etc</a:t>
            </a:r>
            <a:r>
              <a:rPr lang="pt-BR" sz="2000" b="0" dirty="0"/>
              <a:t>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C2622C0-3CEF-4A52-A402-43B806F9AE30}"/>
              </a:ext>
            </a:extLst>
          </p:cNvPr>
          <p:cNvGrpSpPr/>
          <p:nvPr/>
        </p:nvGrpSpPr>
        <p:grpSpPr>
          <a:xfrm>
            <a:off x="262789" y="1035307"/>
            <a:ext cx="3844110" cy="3606800"/>
            <a:chOff x="149668" y="1296576"/>
            <a:chExt cx="3844110" cy="360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60CE1F-D2DE-43F9-87DD-30382BC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68" y="1296576"/>
              <a:ext cx="3844110" cy="3606800"/>
            </a:xfrm>
            <a:prstGeom prst="rect">
              <a:avLst/>
            </a:prstGeom>
            <a:noFill/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A71858D-4142-4EB3-B42D-3A64FB2D4BF0}"/>
                </a:ext>
              </a:extLst>
            </p:cNvPr>
            <p:cNvGrpSpPr/>
            <p:nvPr/>
          </p:nvGrpSpPr>
          <p:grpSpPr>
            <a:xfrm>
              <a:off x="2441045" y="1759984"/>
              <a:ext cx="1364519" cy="738397"/>
              <a:chOff x="2441045" y="1759984"/>
              <a:chExt cx="1364519" cy="738397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F7857A5E-6E8A-4C41-8ECE-7778E3A48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45" y="1759984"/>
                <a:ext cx="1295400" cy="257175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9CE8E29-76B6-419A-A19B-D2AB429B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13" y="2008127"/>
                <a:ext cx="914400" cy="228600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C54F7261-B45F-4B76-A893-2F54F57A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14" y="2260256"/>
                <a:ext cx="1352550" cy="238125"/>
              </a:xfrm>
              <a:prstGeom prst="rect">
                <a:avLst/>
              </a:prstGeom>
            </p:spPr>
          </p:pic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50C09EB0-00E0-464B-9DE9-CEC7BAE4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11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2A05C5-304E-4947-B7D8-EE844940B526}"/>
              </a:ext>
            </a:extLst>
          </p:cNvPr>
          <p:cNvSpPr txBox="1"/>
          <p:nvPr/>
        </p:nvSpPr>
        <p:spPr>
          <a:xfrm>
            <a:off x="563360" y="6581803"/>
            <a:ext cx="344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Carretero</a:t>
            </a:r>
            <a:r>
              <a:rPr lang="pt-BR" dirty="0"/>
              <a:t>-Pinzón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255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D7BBE0-14D5-4233-BE53-70D4186700C3}"/>
              </a:ext>
            </a:extLst>
          </p:cNvPr>
          <p:cNvSpPr txBox="1"/>
          <p:nvPr/>
        </p:nvSpPr>
        <p:spPr>
          <a:xfrm>
            <a:off x="563360" y="6581803"/>
            <a:ext cx="344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Carretero</a:t>
            </a:r>
            <a:r>
              <a:rPr lang="pt-BR" dirty="0"/>
              <a:t>-Pinzón et al. (2016)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EE0ED2-CBC5-4C93-9DD2-38C228143FBA}"/>
              </a:ext>
            </a:extLst>
          </p:cNvPr>
          <p:cNvSpPr txBox="1"/>
          <p:nvPr/>
        </p:nvSpPr>
        <p:spPr>
          <a:xfrm>
            <a:off x="463394" y="4724060"/>
            <a:ext cx="3643505" cy="1270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endParaRPr lang="pt-BR" sz="2000" b="0" dirty="0"/>
          </a:p>
          <a:p>
            <a:endParaRPr lang="pt-BR" sz="2000" b="0" dirty="0"/>
          </a:p>
          <a:p>
            <a:r>
              <a:rPr lang="pt-BR" sz="2000" b="0" dirty="0" err="1"/>
              <a:t>Inconsistent</a:t>
            </a:r>
            <a:r>
              <a:rPr lang="pt-BR" sz="2000" b="0" dirty="0"/>
              <a:t> </a:t>
            </a:r>
            <a:r>
              <a:rPr lang="pt-BR" sz="2000" b="0" dirty="0" err="1"/>
              <a:t>effect</a:t>
            </a:r>
            <a:endParaRPr lang="pt-BR" sz="2000" b="0" dirty="0"/>
          </a:p>
          <a:p>
            <a:r>
              <a:rPr lang="pt-BR" sz="2000" b="0" dirty="0"/>
              <a:t>No </a:t>
            </a:r>
            <a:r>
              <a:rPr lang="pt-BR" sz="2000" b="0" dirty="0" err="1"/>
              <a:t>relation</a:t>
            </a:r>
            <a:r>
              <a:rPr lang="pt-BR" sz="2000" b="0" dirty="0"/>
              <a:t> </a:t>
            </a:r>
            <a:r>
              <a:rPr lang="pt-BR" sz="2000" b="0" dirty="0" err="1"/>
              <a:t>to</a:t>
            </a:r>
            <a:r>
              <a:rPr lang="pt-BR" sz="2000" b="0" dirty="0"/>
              <a:t> </a:t>
            </a:r>
            <a:r>
              <a:rPr lang="pt-BR" sz="2000" b="0" dirty="0" err="1"/>
              <a:t>species</a:t>
            </a:r>
            <a:r>
              <a:rPr lang="pt-BR" sz="2000" b="0" dirty="0"/>
              <a:t> </a:t>
            </a:r>
            <a:r>
              <a:rPr lang="pt-BR" sz="2000" b="0" dirty="0" err="1"/>
              <a:t>attributes</a:t>
            </a:r>
            <a:r>
              <a:rPr lang="pt-BR" sz="2000" b="0" dirty="0"/>
              <a:t> (</a:t>
            </a:r>
            <a:r>
              <a:rPr lang="pt-BR" sz="2000" b="0" dirty="0" err="1"/>
              <a:t>dispersal</a:t>
            </a:r>
            <a:r>
              <a:rPr lang="pt-BR" sz="2000" b="0" dirty="0"/>
              <a:t> </a:t>
            </a:r>
            <a:r>
              <a:rPr lang="pt-BR" sz="2000" b="0" dirty="0" err="1"/>
              <a:t>capacity</a:t>
            </a:r>
            <a:r>
              <a:rPr lang="pt-BR" sz="2000" b="0" dirty="0"/>
              <a:t>, home range </a:t>
            </a:r>
            <a:r>
              <a:rPr lang="pt-BR" sz="2000" b="0" dirty="0" err="1"/>
              <a:t>size</a:t>
            </a:r>
            <a:r>
              <a:rPr lang="pt-BR" sz="2000" b="0" dirty="0"/>
              <a:t>, diet </a:t>
            </a:r>
            <a:r>
              <a:rPr lang="pt-BR" sz="2000" b="0" dirty="0" err="1"/>
              <a:t>specialization</a:t>
            </a:r>
            <a:r>
              <a:rPr lang="pt-BR" sz="2000" b="0" dirty="0"/>
              <a:t>, </a:t>
            </a:r>
            <a:r>
              <a:rPr lang="pt-BR" sz="2000" b="0" dirty="0" err="1"/>
              <a:t>etc</a:t>
            </a:r>
            <a:r>
              <a:rPr lang="pt-BR" sz="2000" b="0" dirty="0"/>
              <a:t>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C2622C0-3CEF-4A52-A402-43B806F9AE30}"/>
              </a:ext>
            </a:extLst>
          </p:cNvPr>
          <p:cNvGrpSpPr/>
          <p:nvPr/>
        </p:nvGrpSpPr>
        <p:grpSpPr>
          <a:xfrm>
            <a:off x="262789" y="1035307"/>
            <a:ext cx="3844110" cy="3606800"/>
            <a:chOff x="149668" y="1296576"/>
            <a:chExt cx="3844110" cy="360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60CE1F-D2DE-43F9-87DD-30382BC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68" y="1296576"/>
              <a:ext cx="3844110" cy="3606800"/>
            </a:xfrm>
            <a:prstGeom prst="rect">
              <a:avLst/>
            </a:prstGeom>
            <a:noFill/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A71858D-4142-4EB3-B42D-3A64FB2D4BF0}"/>
                </a:ext>
              </a:extLst>
            </p:cNvPr>
            <p:cNvGrpSpPr/>
            <p:nvPr/>
          </p:nvGrpSpPr>
          <p:grpSpPr>
            <a:xfrm>
              <a:off x="2441045" y="1759984"/>
              <a:ext cx="1364519" cy="738397"/>
              <a:chOff x="2441045" y="1759984"/>
              <a:chExt cx="1364519" cy="738397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F7857A5E-6E8A-4C41-8ECE-7778E3A48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45" y="1759984"/>
                <a:ext cx="1295400" cy="257175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9CE8E29-76B6-419A-A19B-D2AB429B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13" y="2008127"/>
                <a:ext cx="914400" cy="228600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C54F7261-B45F-4B76-A893-2F54F57A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14" y="2260256"/>
                <a:ext cx="1352550" cy="238125"/>
              </a:xfrm>
              <a:prstGeom prst="rect">
                <a:avLst/>
              </a:prstGeom>
            </p:spPr>
          </p:pic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5F39F9-3E14-4C00-A088-7373700BA74A}"/>
              </a:ext>
            </a:extLst>
          </p:cNvPr>
          <p:cNvGrpSpPr/>
          <p:nvPr/>
        </p:nvGrpSpPr>
        <p:grpSpPr>
          <a:xfrm>
            <a:off x="4707175" y="1320185"/>
            <a:ext cx="4274186" cy="3729201"/>
            <a:chOff x="4685802" y="2403074"/>
            <a:chExt cx="3848100" cy="298722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9693C57-6CED-480D-8614-ECD522B7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802" y="2403074"/>
              <a:ext cx="3848100" cy="2562225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8E16E4B7-9A0E-4962-84EF-87DEF4BF97A5}"/>
                </a:ext>
              </a:extLst>
            </p:cNvPr>
            <p:cNvGrpSpPr/>
            <p:nvPr/>
          </p:nvGrpSpPr>
          <p:grpSpPr>
            <a:xfrm>
              <a:off x="6096000" y="2498381"/>
              <a:ext cx="2316308" cy="1241796"/>
              <a:chOff x="5853087" y="1894703"/>
              <a:chExt cx="2316308" cy="1241796"/>
            </a:xfrm>
          </p:grpSpPr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810E99F6-957C-41F2-B6CD-49A19AB4C580}"/>
                  </a:ext>
                </a:extLst>
              </p:cNvPr>
              <p:cNvSpPr/>
              <p:nvPr/>
            </p:nvSpPr>
            <p:spPr>
              <a:xfrm rot="5400000">
                <a:off x="6913199" y="2545129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7B86089-6DF2-4862-B55F-FE8B2E8C15E9}"/>
                  </a:ext>
                </a:extLst>
              </p:cNvPr>
              <p:cNvSpPr txBox="1"/>
              <p:nvPr/>
            </p:nvSpPr>
            <p:spPr>
              <a:xfrm>
                <a:off x="5853087" y="1894703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1 = linear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7A4B4BC-F36A-4E59-B51E-2E1EA7A327F0}"/>
                  </a:ext>
                </a:extLst>
              </p:cNvPr>
              <p:cNvSpPr txBox="1"/>
              <p:nvPr/>
            </p:nvSpPr>
            <p:spPr>
              <a:xfrm>
                <a:off x="5899835" y="2828722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0 = circular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Seta: para a Direita 18">
                <a:extLst>
                  <a:ext uri="{FF2B5EF4-FFF2-40B4-BE49-F238E27FC236}">
                    <a16:creationId xmlns:a16="http://schemas.microsoft.com/office/drawing/2014/main" id="{CB744562-B8AD-44B3-AEF5-2E4765B555A6}"/>
                  </a:ext>
                </a:extLst>
              </p:cNvPr>
              <p:cNvSpPr/>
              <p:nvPr/>
            </p:nvSpPr>
            <p:spPr>
              <a:xfrm rot="16200000">
                <a:off x="6913197" y="2236480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6BBF898-BACA-4731-8D37-8725D1F8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4543" y="4856903"/>
              <a:ext cx="2638425" cy="533400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E61BAB-D5CB-46A8-AC28-5727E1F434EA}"/>
              </a:ext>
            </a:extLst>
          </p:cNvPr>
          <p:cNvSpPr txBox="1"/>
          <p:nvPr/>
        </p:nvSpPr>
        <p:spPr>
          <a:xfrm>
            <a:off x="5714174" y="6602296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Boyle et al. (2009)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723503-CA7A-4506-9ED3-936238920F3B}"/>
              </a:ext>
            </a:extLst>
          </p:cNvPr>
          <p:cNvSpPr txBox="1"/>
          <p:nvPr/>
        </p:nvSpPr>
        <p:spPr>
          <a:xfrm>
            <a:off x="4783554" y="5130976"/>
            <a:ext cx="4197428" cy="8635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Tendency</a:t>
            </a:r>
            <a:r>
              <a:rPr lang="pt-BR" sz="2000" b="0" dirty="0"/>
              <a:t> </a:t>
            </a:r>
            <a:r>
              <a:rPr lang="pt-BR" sz="2000" b="0" dirty="0" err="1"/>
              <a:t>towards</a:t>
            </a:r>
            <a:r>
              <a:rPr lang="pt-BR" sz="2000" b="0" dirty="0"/>
              <a:t> circular </a:t>
            </a:r>
            <a:r>
              <a:rPr lang="pt-BR" sz="2000" b="0" dirty="0" err="1"/>
              <a:t>movements</a:t>
            </a:r>
            <a:r>
              <a:rPr lang="pt-BR" sz="2000" b="0" dirty="0"/>
              <a:t> in </a:t>
            </a:r>
            <a:r>
              <a:rPr lang="pt-BR" sz="2000" b="0" dirty="0" err="1"/>
              <a:t>smaller</a:t>
            </a:r>
            <a:r>
              <a:rPr lang="pt-BR" sz="2000" b="0" dirty="0"/>
              <a:t> </a:t>
            </a:r>
            <a:r>
              <a:rPr lang="pt-BR" sz="2000" b="0" dirty="0" err="1"/>
              <a:t>fragments</a:t>
            </a:r>
            <a:r>
              <a:rPr lang="pt-BR" sz="2000" b="0" dirty="0"/>
              <a:t> (</a:t>
            </a:r>
            <a:r>
              <a:rPr lang="pt-BR" sz="2000" b="0" i="1" dirty="0" err="1"/>
              <a:t>Chiropotes</a:t>
            </a:r>
            <a:r>
              <a:rPr lang="pt-BR" sz="2000" b="0" i="1" dirty="0"/>
              <a:t> </a:t>
            </a:r>
            <a:r>
              <a:rPr lang="pt-BR" sz="2000" b="0" i="1" dirty="0" err="1"/>
              <a:t>satanas</a:t>
            </a:r>
            <a:r>
              <a:rPr lang="pt-BR" sz="2000" b="0" dirty="0"/>
              <a:t>)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D8A4216-CF2B-4990-91EA-4CA7FAE2CA73}"/>
              </a:ext>
            </a:extLst>
          </p:cNvPr>
          <p:cNvGrpSpPr/>
          <p:nvPr/>
        </p:nvGrpSpPr>
        <p:grpSpPr>
          <a:xfrm>
            <a:off x="8459348" y="1005147"/>
            <a:ext cx="1488055" cy="2337121"/>
            <a:chOff x="6798942" y="396068"/>
            <a:chExt cx="1488055" cy="2337121"/>
          </a:xfrm>
        </p:grpSpPr>
        <p:pic>
          <p:nvPicPr>
            <p:cNvPr id="22" name="Picture 2" descr="Black bearded saki - Wikipedia">
              <a:extLst>
                <a:ext uri="{FF2B5EF4-FFF2-40B4-BE49-F238E27FC236}">
                  <a16:creationId xmlns:a16="http://schemas.microsoft.com/office/drawing/2014/main" id="{E92258EB-151C-4023-A8B8-17EC4FB79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942" y="396068"/>
              <a:ext cx="1488055" cy="233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BCB6BD-5F1B-491B-95C5-AC46B161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7800797" y="1822988"/>
              <a:ext cx="350321" cy="342268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20FDE3-E13C-4CC0-8DDE-16E3B158F765}"/>
              </a:ext>
            </a:extLst>
          </p:cNvPr>
          <p:cNvSpPr txBox="1"/>
          <p:nvPr/>
        </p:nvSpPr>
        <p:spPr>
          <a:xfrm>
            <a:off x="9461203" y="3342268"/>
            <a:ext cx="2577821" cy="9777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/>
              <a:t>*No </a:t>
            </a:r>
            <a:r>
              <a:rPr lang="pt-BR" sz="2000" b="0" i="1" dirty="0" err="1"/>
              <a:t>work</a:t>
            </a:r>
            <a:r>
              <a:rPr lang="pt-BR" sz="2000" b="0" i="1" dirty="0"/>
              <a:t> </a:t>
            </a:r>
            <a:r>
              <a:rPr lang="pt-BR" sz="2000" b="0" i="1" dirty="0" err="1"/>
              <a:t>testing</a:t>
            </a:r>
            <a:r>
              <a:rPr lang="pt-BR" sz="2000" b="0" i="1" dirty="0"/>
              <a:t> </a:t>
            </a:r>
            <a:r>
              <a:rPr lang="pt-BR" sz="2000" b="0" i="1" dirty="0" err="1"/>
              <a:t>the</a:t>
            </a:r>
            <a:r>
              <a:rPr lang="pt-BR" sz="2000" b="0" i="1" dirty="0"/>
              <a:t> </a:t>
            </a:r>
            <a:r>
              <a:rPr lang="pt-BR" sz="2000" b="0" i="1" dirty="0" err="1"/>
              <a:t>effect</a:t>
            </a:r>
            <a:r>
              <a:rPr lang="pt-BR" sz="2000" b="0" i="1" dirty="0"/>
              <a:t> </a:t>
            </a:r>
            <a:r>
              <a:rPr lang="pt-BR" sz="2000" b="0" i="1" dirty="0" err="1"/>
              <a:t>of</a:t>
            </a:r>
            <a:r>
              <a:rPr lang="pt-BR" sz="2000" b="0" i="1" dirty="0"/>
              <a:t> patch shape </a:t>
            </a:r>
            <a:r>
              <a:rPr lang="pt-BR" sz="2000" b="0" i="1" dirty="0" err="1"/>
              <a:t>on</a:t>
            </a:r>
            <a:r>
              <a:rPr lang="pt-BR" sz="2000" b="0" i="1" dirty="0"/>
              <a:t> </a:t>
            </a:r>
            <a:r>
              <a:rPr lang="pt-BR" sz="2000" b="0" i="1" dirty="0" err="1"/>
              <a:t>primate</a:t>
            </a:r>
            <a:r>
              <a:rPr lang="pt-BR" sz="2000" b="0" i="1" dirty="0"/>
              <a:t> </a:t>
            </a:r>
            <a:r>
              <a:rPr lang="pt-BR" sz="2000" b="0" i="1" dirty="0" err="1"/>
              <a:t>movements</a:t>
            </a:r>
            <a:endParaRPr lang="pt-BR" sz="2000" b="0" i="1" dirty="0"/>
          </a:p>
        </p:txBody>
      </p:sp>
      <p:sp>
        <p:nvSpPr>
          <p:cNvPr id="36" name="Espaço Reservado para Número de Slide 1">
            <a:extLst>
              <a:ext uri="{FF2B5EF4-FFF2-40B4-BE49-F238E27FC236}">
                <a16:creationId xmlns:a16="http://schemas.microsoft.com/office/drawing/2014/main" id="{3BD6862D-928A-4CC1-A369-CD58A57A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50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114D205-4A9C-4550-8410-3D2C722359D6}"/>
              </a:ext>
            </a:extLst>
          </p:cNvPr>
          <p:cNvSpPr/>
          <p:nvPr/>
        </p:nvSpPr>
        <p:spPr>
          <a:xfrm>
            <a:off x="0" y="1357701"/>
            <a:ext cx="12192000" cy="54696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19EA27-777B-4F67-9DB1-3B352B6B4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158" y="1403114"/>
            <a:ext cx="5838825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122674-7913-4F30-8CAD-60B16F9A3A0A}"/>
              </a:ext>
            </a:extLst>
          </p:cNvPr>
          <p:cNvSpPr txBox="1"/>
          <p:nvPr/>
        </p:nvSpPr>
        <p:spPr>
          <a:xfrm>
            <a:off x="6728864" y="4763792"/>
            <a:ext cx="4346365" cy="1007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 err="1"/>
              <a:t>Alouatta</a:t>
            </a:r>
            <a:r>
              <a:rPr lang="pt-BR" sz="2000" b="0" i="1" dirty="0"/>
              <a:t> </a:t>
            </a:r>
            <a:r>
              <a:rPr lang="pt-BR" sz="2000" b="0" i="1" dirty="0" err="1"/>
              <a:t>palliata</a:t>
            </a:r>
            <a:r>
              <a:rPr lang="pt-BR" sz="2000" b="0" dirty="0"/>
              <a:t> </a:t>
            </a:r>
            <a:r>
              <a:rPr lang="pt-BR" sz="2000" b="0" dirty="0" err="1"/>
              <a:t>aims</a:t>
            </a:r>
            <a:r>
              <a:rPr lang="pt-BR" sz="2000" b="0" dirty="0"/>
              <a:t> for close </a:t>
            </a:r>
            <a:r>
              <a:rPr lang="pt-BR" sz="2000" b="0" dirty="0" err="1"/>
              <a:t>places</a:t>
            </a:r>
            <a:r>
              <a:rPr lang="pt-BR" sz="2000" b="0" dirty="0"/>
              <a:t> </a:t>
            </a:r>
            <a:r>
              <a:rPr lang="pt-BR" sz="2000" b="0" dirty="0" err="1"/>
              <a:t>with</a:t>
            </a:r>
            <a:r>
              <a:rPr lang="pt-BR" sz="2000" b="0" dirty="0"/>
              <a:t> </a:t>
            </a:r>
            <a:r>
              <a:rPr lang="pt-BR" sz="2000" b="0" dirty="0" err="1"/>
              <a:t>higher</a:t>
            </a:r>
            <a:r>
              <a:rPr lang="pt-BR" sz="2000" b="0" dirty="0"/>
              <a:t> </a:t>
            </a:r>
            <a:r>
              <a:rPr lang="pt-BR" sz="2000" b="0" dirty="0" err="1"/>
              <a:t>fruit</a:t>
            </a:r>
            <a:r>
              <a:rPr lang="pt-BR" sz="2000" b="0" dirty="0"/>
              <a:t> </a:t>
            </a:r>
            <a:r>
              <a:rPr lang="pt-BR" sz="2000" b="0" dirty="0" err="1"/>
              <a:t>availbility</a:t>
            </a:r>
            <a:r>
              <a:rPr lang="pt-BR" sz="2000" b="0" dirty="0"/>
              <a:t> (</a:t>
            </a:r>
            <a:r>
              <a:rPr lang="pt-BR" sz="2000" b="0" dirty="0" err="1"/>
              <a:t>estimated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</a:t>
            </a:r>
            <a:r>
              <a:rPr lang="pt-BR" sz="2000" b="0" dirty="0" err="1"/>
              <a:t>tree</a:t>
            </a:r>
            <a:r>
              <a:rPr lang="pt-BR" sz="2000" b="0" dirty="0"/>
              <a:t> DBH)</a:t>
            </a:r>
            <a:endParaRPr lang="pt-BR" sz="2000" b="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8BF62E-58F3-48F2-81B4-5B6948A5F7CE}"/>
              </a:ext>
            </a:extLst>
          </p:cNvPr>
          <p:cNvSpPr txBox="1"/>
          <p:nvPr/>
        </p:nvSpPr>
        <p:spPr>
          <a:xfrm>
            <a:off x="9988232" y="6519611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Hopkins (2016) </a:t>
            </a:r>
            <a:r>
              <a:rPr lang="pt-BR" i="1" dirty="0"/>
              <a:t>Anim. </a:t>
            </a:r>
            <a:r>
              <a:rPr lang="pt-BR" i="1" dirty="0" err="1"/>
              <a:t>Cog</a:t>
            </a:r>
            <a:r>
              <a:rPr lang="pt-BR" i="1" dirty="0"/>
              <a:t>.</a:t>
            </a:r>
            <a:endParaRPr lang="pt-BR" dirty="0"/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13</a:t>
            </a:fld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F11F09-061D-46A0-91BC-9FFB14848798}"/>
              </a:ext>
            </a:extLst>
          </p:cNvPr>
          <p:cNvSpPr/>
          <p:nvPr/>
        </p:nvSpPr>
        <p:spPr>
          <a:xfrm>
            <a:off x="29775" y="-60894"/>
            <a:ext cx="12192000" cy="697978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9C3D7D-281B-4532-BE19-D9C643E608FF}"/>
              </a:ext>
            </a:extLst>
          </p:cNvPr>
          <p:cNvSpPr txBox="1"/>
          <p:nvPr/>
        </p:nvSpPr>
        <p:spPr>
          <a:xfrm>
            <a:off x="934406" y="1615597"/>
            <a:ext cx="4826009" cy="1698668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Limited</a:t>
            </a:r>
            <a:r>
              <a:rPr lang="pt-BR" dirty="0"/>
              <a:t> </a:t>
            </a:r>
            <a:r>
              <a:rPr lang="pt-BR" dirty="0" err="1"/>
              <a:t>evidence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environmental</a:t>
            </a:r>
            <a:r>
              <a:rPr lang="pt-BR" dirty="0"/>
              <a:t> </a:t>
            </a:r>
            <a:r>
              <a:rPr lang="pt-BR" dirty="0" err="1"/>
              <a:t>factors</a:t>
            </a:r>
            <a:r>
              <a:rPr lang="pt-BR" dirty="0"/>
              <a:t> </a:t>
            </a:r>
            <a:r>
              <a:rPr lang="pt-BR" dirty="0" err="1"/>
              <a:t>affecting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endParaRPr lang="pt-BR" dirty="0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EE5DCA55-C8E8-47B4-AC71-15009B661B40}"/>
              </a:ext>
            </a:extLst>
          </p:cNvPr>
          <p:cNvSpPr/>
          <p:nvPr/>
        </p:nvSpPr>
        <p:spPr>
          <a:xfrm rot="16200000">
            <a:off x="6237837" y="1967149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10D2A59-EBBF-4DEB-9808-F3567F65EC2D}"/>
              </a:ext>
            </a:extLst>
          </p:cNvPr>
          <p:cNvSpPr txBox="1"/>
          <p:nvPr/>
        </p:nvSpPr>
        <p:spPr>
          <a:xfrm>
            <a:off x="7107218" y="1570767"/>
            <a:ext cx="3595441" cy="1274618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Costly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intensive</a:t>
            </a:r>
            <a:r>
              <a:rPr lang="pt-BR" dirty="0"/>
              <a:t> labor for </a:t>
            </a:r>
            <a:r>
              <a:rPr lang="pt-BR" dirty="0" err="1"/>
              <a:t>sampling</a:t>
            </a:r>
            <a:r>
              <a:rPr lang="pt-BR" dirty="0"/>
              <a:t>; </a:t>
            </a:r>
            <a:r>
              <a:rPr lang="pt-BR" dirty="0" err="1"/>
              <a:t>replication</a:t>
            </a:r>
            <a:r>
              <a:rPr lang="pt-BR" dirty="0"/>
              <a:t> </a:t>
            </a:r>
            <a:r>
              <a:rPr lang="pt-BR" dirty="0" err="1"/>
              <a:t>problems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E452-633E-4A31-B68A-64747667EC90}"/>
              </a:ext>
            </a:extLst>
          </p:cNvPr>
          <p:cNvSpPr txBox="1"/>
          <p:nvPr/>
        </p:nvSpPr>
        <p:spPr>
          <a:xfrm>
            <a:off x="6815112" y="3712448"/>
            <a:ext cx="4179649" cy="212017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Agent </a:t>
            </a:r>
            <a:r>
              <a:rPr lang="pt-BR" dirty="0" err="1"/>
              <a:t>based</a:t>
            </a:r>
            <a:r>
              <a:rPr lang="pt-BR" dirty="0"/>
              <a:t> models are </a:t>
            </a:r>
            <a:r>
              <a:rPr lang="pt-BR" dirty="0" err="1"/>
              <a:t>good</a:t>
            </a:r>
            <a:r>
              <a:rPr lang="pt-BR" dirty="0"/>
              <a:t> candidates for </a:t>
            </a:r>
            <a:r>
              <a:rPr lang="pt-BR" dirty="0" err="1"/>
              <a:t>addressing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these</a:t>
            </a:r>
            <a:r>
              <a:rPr lang="pt-BR" dirty="0"/>
              <a:t> processes</a:t>
            </a:r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416BCC4-8EFA-4CA1-8B9D-63FB5C0D7AB1}"/>
              </a:ext>
            </a:extLst>
          </p:cNvPr>
          <p:cNvSpPr/>
          <p:nvPr/>
        </p:nvSpPr>
        <p:spPr>
          <a:xfrm>
            <a:off x="8706974" y="2993815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5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14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</p:spTree>
    <p:extLst>
      <p:ext uri="{BB962C8B-B14F-4D97-AF65-F5344CB8AC3E}">
        <p14:creationId xmlns:p14="http://schemas.microsoft.com/office/powerpoint/2010/main" val="5024776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15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3BA441-2DB1-4D75-905D-5F58FB44F440}"/>
              </a:ext>
            </a:extLst>
          </p:cNvPr>
          <p:cNvSpPr txBox="1"/>
          <p:nvPr/>
        </p:nvSpPr>
        <p:spPr>
          <a:xfrm>
            <a:off x="5783047" y="3399778"/>
            <a:ext cx="6308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NewRomanPSMT"/>
                <a:cs typeface="JasmineUPC" panose="020B0502040204020203" pitchFamily="18" charset="-34"/>
              </a:rPr>
              <a:t>Home range (Burt, 1943):</a:t>
            </a:r>
          </a:p>
          <a:p>
            <a:r>
              <a:rPr lang="pt-BR" dirty="0">
                <a:latin typeface="TimesNewRomanPSMT"/>
                <a:cs typeface="JasmineUPC" panose="020B0502040204020203" pitchFamily="18" charset="-34"/>
              </a:rPr>
              <a:t>“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[...]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that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area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traversed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by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the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individual in its normal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activities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food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gathering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mating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caring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for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young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.</a:t>
            </a:r>
            <a:r>
              <a:rPr lang="pt-BR" dirty="0">
                <a:latin typeface="TimesNewRomanPSMT"/>
                <a:cs typeface="JasmineUPC" panose="020B0502040204020203" pitchFamily="18" charset="-34"/>
              </a:rPr>
              <a:t>”</a:t>
            </a:r>
          </a:p>
        </p:txBody>
      </p:sp>
      <p:grpSp>
        <p:nvGrpSpPr>
          <p:cNvPr id="20" name="Grupo 28">
            <a:extLst>
              <a:ext uri="{FF2B5EF4-FFF2-40B4-BE49-F238E27FC236}">
                <a16:creationId xmlns:a16="http://schemas.microsoft.com/office/drawing/2014/main" id="{9E5829DB-BED1-4326-95B4-D5DCE14D50C9}"/>
              </a:ext>
            </a:extLst>
          </p:cNvPr>
          <p:cNvGrpSpPr/>
          <p:nvPr/>
        </p:nvGrpSpPr>
        <p:grpSpPr>
          <a:xfrm>
            <a:off x="3363556" y="4018436"/>
            <a:ext cx="2188310" cy="1333617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24" name="Grupo 21">
              <a:extLst>
                <a:ext uri="{FF2B5EF4-FFF2-40B4-BE49-F238E27FC236}">
                  <a16:creationId xmlns:a16="http://schemas.microsoft.com/office/drawing/2014/main" id="{8A98EE33-8EB2-413C-BD25-A54B70446A83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78F3D3A8-23CC-4018-9507-CEEA62D2FECB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62539A5A-66E7-45CA-8D45-C6FFFCBE8A5B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908C47E7-74F5-48C7-96C1-56AE03DDA7E0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ector de seta reta 26">
              <a:extLst>
                <a:ext uri="{FF2B5EF4-FFF2-40B4-BE49-F238E27FC236}">
                  <a16:creationId xmlns:a16="http://schemas.microsoft.com/office/drawing/2014/main" id="{2767F043-23BC-4CA5-BC86-3BB96C42C34F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2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94B5DE4-AFD7-48DD-971A-9B5A1BA662B1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17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088A10-0D26-409C-A32E-530E796E2BE9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381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D2EE151-FB08-433C-9AC6-87217D0204A6}"/>
              </a:ext>
            </a:extLst>
          </p:cNvPr>
          <p:cNvGrpSpPr/>
          <p:nvPr/>
        </p:nvGrpSpPr>
        <p:grpSpPr>
          <a:xfrm>
            <a:off x="6496966" y="923764"/>
            <a:ext cx="4282478" cy="2517582"/>
            <a:chOff x="3074201" y="3351228"/>
            <a:chExt cx="2992447" cy="1758175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B148213-2363-4EE4-8A1A-20689706F59A}"/>
                </a:ext>
              </a:extLst>
            </p:cNvPr>
            <p:cNvGrpSpPr/>
            <p:nvPr/>
          </p:nvGrpSpPr>
          <p:grpSpPr>
            <a:xfrm>
              <a:off x="3074201" y="3351228"/>
              <a:ext cx="2992447" cy="1758175"/>
              <a:chOff x="3196963" y="2896696"/>
              <a:chExt cx="2992447" cy="1758175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1A4651AA-A70C-440C-85D7-148E2C435571}"/>
                  </a:ext>
                </a:extLst>
              </p:cNvPr>
              <p:cNvSpPr txBox="1"/>
              <p:nvPr/>
            </p:nvSpPr>
            <p:spPr>
              <a:xfrm>
                <a:off x="4883022" y="4289476"/>
                <a:ext cx="1115901" cy="365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dispersal</a:t>
                </a:r>
                <a:br>
                  <a:rPr lang="pt-BR" sz="1400" dirty="0"/>
                </a:br>
                <a:r>
                  <a:rPr lang="pt-BR" sz="1400" dirty="0"/>
                  <a:t>(</a:t>
                </a:r>
                <a:r>
                  <a:rPr lang="pt-BR" sz="1400" dirty="0" err="1"/>
                  <a:t>endozoochory</a:t>
                </a:r>
                <a:r>
                  <a:rPr lang="pt-BR" sz="1400" dirty="0"/>
                  <a:t>)</a:t>
                </a:r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59F9830-B44F-471C-BE7A-6A73A08673FA}"/>
                  </a:ext>
                </a:extLst>
              </p:cNvPr>
              <p:cNvSpPr txBox="1"/>
              <p:nvPr/>
            </p:nvSpPr>
            <p:spPr>
              <a:xfrm>
                <a:off x="3196963" y="4351390"/>
                <a:ext cx="976787" cy="214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removal</a:t>
                </a:r>
                <a:endParaRPr lang="pt-BR" sz="14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6A6B360F-FDDC-4667-B7CB-0617AA15ADC3}"/>
                  </a:ext>
                </a:extLst>
              </p:cNvPr>
              <p:cNvSpPr txBox="1"/>
              <p:nvPr/>
            </p:nvSpPr>
            <p:spPr>
              <a:xfrm>
                <a:off x="4196561" y="4098308"/>
                <a:ext cx="583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SDD</a:t>
                </a:r>
                <a:endParaRPr lang="pt-BR" dirty="0"/>
              </a:p>
            </p:txBody>
          </p: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7F003DCF-9A8A-46C7-A510-9860A2FDEFC9}"/>
                  </a:ext>
                </a:extLst>
              </p:cNvPr>
              <p:cNvGrpSpPr/>
              <p:nvPr/>
            </p:nvGrpSpPr>
            <p:grpSpPr>
              <a:xfrm>
                <a:off x="3569142" y="2896696"/>
                <a:ext cx="2620268" cy="1343531"/>
                <a:chOff x="3570072" y="2767166"/>
                <a:chExt cx="2620268" cy="1343531"/>
              </a:xfrm>
            </p:grpSpPr>
            <p:pic>
              <p:nvPicPr>
                <p:cNvPr id="60" name="Imagem 59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DDFEFD36-6FF5-44D8-A614-7C91F3C8F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330" y="3548943"/>
                  <a:ext cx="496214" cy="543796"/>
                </a:xfrm>
                <a:prstGeom prst="rect">
                  <a:avLst/>
                </a:prstGeom>
              </p:spPr>
            </p:pic>
            <p:pic>
              <p:nvPicPr>
                <p:cNvPr id="61" name="Picture 12" descr="Lion Tamarin Stock Illustrations – 48 Lion Tamarin Stock Illustrations,  Vectors &amp; Clipart - Dreamstime">
                  <a:extLst>
                    <a:ext uri="{FF2B5EF4-FFF2-40B4-BE49-F238E27FC236}">
                      <a16:creationId xmlns:a16="http://schemas.microsoft.com/office/drawing/2014/main" id="{E7DA5329-EF40-4CEB-98B3-585AF4177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1399" y="2767166"/>
                  <a:ext cx="624399" cy="609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Imagem 61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B74B8AE-47CE-469C-8612-CE8CFD022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570072" y="3291139"/>
                  <a:ext cx="433341" cy="819558"/>
                </a:xfrm>
                <a:prstGeom prst="rect">
                  <a:avLst/>
                </a:prstGeom>
              </p:spPr>
            </p:pic>
            <p:pic>
              <p:nvPicPr>
                <p:cNvPr id="63" name="Imagem 62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E2761C1B-9B7F-4B61-BE3D-0EFA0F35D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18" y="3623721"/>
                  <a:ext cx="606885" cy="430888"/>
                </a:xfrm>
                <a:prstGeom prst="rect">
                  <a:avLst/>
                </a:prstGeom>
              </p:spPr>
            </p:pic>
            <p:pic>
              <p:nvPicPr>
                <p:cNvPr id="64" name="Imagem 63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8735D278-D14C-4101-8BC7-9253A412D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6882" y="3270521"/>
                  <a:ext cx="1633458" cy="745266"/>
                </a:xfrm>
                <a:prstGeom prst="rect">
                  <a:avLst/>
                </a:prstGeom>
              </p:spPr>
            </p:pic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F0AA1A57-1C53-4DB3-841F-850FDA099241}"/>
                    </a:ext>
                  </a:extLst>
                </p:cNvPr>
                <p:cNvCxnSpPr/>
                <p:nvPr/>
              </p:nvCxnSpPr>
              <p:spPr>
                <a:xfrm>
                  <a:off x="3818785" y="4015787"/>
                  <a:ext cx="121189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Seta: em Forma de U 65">
                  <a:extLst>
                    <a:ext uri="{FF2B5EF4-FFF2-40B4-BE49-F238E27FC236}">
                      <a16:creationId xmlns:a16="http://schemas.microsoft.com/office/drawing/2014/main" id="{50CD8A79-FE1D-49A4-AA4A-B26D268D7FBC}"/>
                    </a:ext>
                  </a:extLst>
                </p:cNvPr>
                <p:cNvSpPr/>
                <p:nvPr/>
              </p:nvSpPr>
              <p:spPr>
                <a:xfrm>
                  <a:off x="3890409" y="3060846"/>
                  <a:ext cx="1506604" cy="219703"/>
                </a:xfrm>
                <a:prstGeom prst="utur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C44E5ED-1B9C-499C-85BF-BD4678F54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6986" y="4540107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525081C-2337-47E9-8C5E-8E4F4C9B8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93" y="4540106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27FF67E-7E8B-4AE8-BC0C-BD1BA691A1DB}"/>
              </a:ext>
            </a:extLst>
          </p:cNvPr>
          <p:cNvSpPr txBox="1"/>
          <p:nvPr/>
        </p:nvSpPr>
        <p:spPr>
          <a:xfrm>
            <a:off x="2571401" y="4673303"/>
            <a:ext cx="7616654" cy="132052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diferent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sizes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distributions</a:t>
            </a:r>
            <a:r>
              <a:rPr lang="pt-BR" dirty="0"/>
              <a:t> </a:t>
            </a:r>
            <a:r>
              <a:rPr lang="pt-BR" dirty="0" err="1"/>
              <a:t>affect</a:t>
            </a:r>
            <a:r>
              <a:rPr lang="pt-BR" dirty="0"/>
              <a:t>  BLT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therefore</a:t>
            </a:r>
            <a:r>
              <a:rPr lang="pt-BR" dirty="0"/>
              <a:t> its </a:t>
            </a:r>
            <a:r>
              <a:rPr lang="pt-BR" i="1" dirty="0" err="1"/>
              <a:t>seed</a:t>
            </a:r>
            <a:r>
              <a:rPr lang="pt-BR" i="1" dirty="0"/>
              <a:t> </a:t>
            </a:r>
            <a:r>
              <a:rPr lang="pt-BR" i="1" dirty="0" err="1"/>
              <a:t>shadows</a:t>
            </a:r>
            <a:r>
              <a:rPr lang="pt-BR" i="1" dirty="0"/>
              <a:t>?</a:t>
            </a:r>
            <a:endParaRPr lang="pt-BR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7C8AFC4-CACA-4B63-9258-2DEEE49247C5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9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D2EE151-FB08-433C-9AC6-87217D0204A6}"/>
              </a:ext>
            </a:extLst>
          </p:cNvPr>
          <p:cNvGrpSpPr/>
          <p:nvPr/>
        </p:nvGrpSpPr>
        <p:grpSpPr>
          <a:xfrm>
            <a:off x="6496966" y="923764"/>
            <a:ext cx="4282478" cy="2517582"/>
            <a:chOff x="3074201" y="3351228"/>
            <a:chExt cx="2992447" cy="1758175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B148213-2363-4EE4-8A1A-20689706F59A}"/>
                </a:ext>
              </a:extLst>
            </p:cNvPr>
            <p:cNvGrpSpPr/>
            <p:nvPr/>
          </p:nvGrpSpPr>
          <p:grpSpPr>
            <a:xfrm>
              <a:off x="3074201" y="3351228"/>
              <a:ext cx="2992447" cy="1758175"/>
              <a:chOff x="3196963" y="2896696"/>
              <a:chExt cx="2992447" cy="1758175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1A4651AA-A70C-440C-85D7-148E2C435571}"/>
                  </a:ext>
                </a:extLst>
              </p:cNvPr>
              <p:cNvSpPr txBox="1"/>
              <p:nvPr/>
            </p:nvSpPr>
            <p:spPr>
              <a:xfrm>
                <a:off x="4883022" y="4289476"/>
                <a:ext cx="1115901" cy="365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dispersal</a:t>
                </a:r>
                <a:br>
                  <a:rPr lang="pt-BR" sz="1400" dirty="0"/>
                </a:br>
                <a:r>
                  <a:rPr lang="pt-BR" sz="1400" dirty="0"/>
                  <a:t>(</a:t>
                </a:r>
                <a:r>
                  <a:rPr lang="pt-BR" sz="1400" dirty="0" err="1"/>
                  <a:t>endozoochory</a:t>
                </a:r>
                <a:r>
                  <a:rPr lang="pt-BR" sz="1400" dirty="0"/>
                  <a:t>)</a:t>
                </a:r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59F9830-B44F-471C-BE7A-6A73A08673FA}"/>
                  </a:ext>
                </a:extLst>
              </p:cNvPr>
              <p:cNvSpPr txBox="1"/>
              <p:nvPr/>
            </p:nvSpPr>
            <p:spPr>
              <a:xfrm>
                <a:off x="3196963" y="4351390"/>
                <a:ext cx="976787" cy="214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removal</a:t>
                </a:r>
                <a:endParaRPr lang="pt-BR" sz="14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6A6B360F-FDDC-4667-B7CB-0617AA15ADC3}"/>
                  </a:ext>
                </a:extLst>
              </p:cNvPr>
              <p:cNvSpPr txBox="1"/>
              <p:nvPr/>
            </p:nvSpPr>
            <p:spPr>
              <a:xfrm>
                <a:off x="4196561" y="4098308"/>
                <a:ext cx="583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SDD</a:t>
                </a:r>
                <a:endParaRPr lang="pt-BR" dirty="0"/>
              </a:p>
            </p:txBody>
          </p: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7F003DCF-9A8A-46C7-A510-9860A2FDEFC9}"/>
                  </a:ext>
                </a:extLst>
              </p:cNvPr>
              <p:cNvGrpSpPr/>
              <p:nvPr/>
            </p:nvGrpSpPr>
            <p:grpSpPr>
              <a:xfrm>
                <a:off x="3569142" y="2896696"/>
                <a:ext cx="2620268" cy="1343531"/>
                <a:chOff x="3570072" y="2767166"/>
                <a:chExt cx="2620268" cy="1343531"/>
              </a:xfrm>
            </p:grpSpPr>
            <p:pic>
              <p:nvPicPr>
                <p:cNvPr id="60" name="Imagem 59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DDFEFD36-6FF5-44D8-A614-7C91F3C8F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330" y="3548943"/>
                  <a:ext cx="496214" cy="543796"/>
                </a:xfrm>
                <a:prstGeom prst="rect">
                  <a:avLst/>
                </a:prstGeom>
              </p:spPr>
            </p:pic>
            <p:pic>
              <p:nvPicPr>
                <p:cNvPr id="61" name="Picture 12" descr="Lion Tamarin Stock Illustrations – 48 Lion Tamarin Stock Illustrations,  Vectors &amp; Clipart - Dreamstime">
                  <a:extLst>
                    <a:ext uri="{FF2B5EF4-FFF2-40B4-BE49-F238E27FC236}">
                      <a16:creationId xmlns:a16="http://schemas.microsoft.com/office/drawing/2014/main" id="{E7DA5329-EF40-4CEB-98B3-585AF4177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1399" y="2767166"/>
                  <a:ext cx="624399" cy="609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Imagem 61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B74B8AE-47CE-469C-8612-CE8CFD022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570072" y="3291139"/>
                  <a:ext cx="433341" cy="819558"/>
                </a:xfrm>
                <a:prstGeom prst="rect">
                  <a:avLst/>
                </a:prstGeom>
              </p:spPr>
            </p:pic>
            <p:pic>
              <p:nvPicPr>
                <p:cNvPr id="63" name="Imagem 62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E2761C1B-9B7F-4B61-BE3D-0EFA0F35D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18" y="3623721"/>
                  <a:ext cx="606885" cy="430888"/>
                </a:xfrm>
                <a:prstGeom prst="rect">
                  <a:avLst/>
                </a:prstGeom>
              </p:spPr>
            </p:pic>
            <p:pic>
              <p:nvPicPr>
                <p:cNvPr id="64" name="Imagem 63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8735D278-D14C-4101-8BC7-9253A412D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6882" y="3270521"/>
                  <a:ext cx="1633458" cy="745266"/>
                </a:xfrm>
                <a:prstGeom prst="rect">
                  <a:avLst/>
                </a:prstGeom>
              </p:spPr>
            </p:pic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F0AA1A57-1C53-4DB3-841F-850FDA099241}"/>
                    </a:ext>
                  </a:extLst>
                </p:cNvPr>
                <p:cNvCxnSpPr/>
                <p:nvPr/>
              </p:nvCxnSpPr>
              <p:spPr>
                <a:xfrm>
                  <a:off x="3818785" y="4015787"/>
                  <a:ext cx="121189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Seta: em Forma de U 65">
                  <a:extLst>
                    <a:ext uri="{FF2B5EF4-FFF2-40B4-BE49-F238E27FC236}">
                      <a16:creationId xmlns:a16="http://schemas.microsoft.com/office/drawing/2014/main" id="{50CD8A79-FE1D-49A4-AA4A-B26D268D7FBC}"/>
                    </a:ext>
                  </a:extLst>
                </p:cNvPr>
                <p:cNvSpPr/>
                <p:nvPr/>
              </p:nvSpPr>
              <p:spPr>
                <a:xfrm>
                  <a:off x="3890409" y="3060846"/>
                  <a:ext cx="1506604" cy="219703"/>
                </a:xfrm>
                <a:prstGeom prst="utur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C44E5ED-1B9C-499C-85BF-BD4678F54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6986" y="4540107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525081C-2337-47E9-8C5E-8E4F4C9B8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93" y="4540106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27FF67E-7E8B-4AE8-BC0C-BD1BA691A1DB}"/>
              </a:ext>
            </a:extLst>
          </p:cNvPr>
          <p:cNvSpPr txBox="1"/>
          <p:nvPr/>
        </p:nvSpPr>
        <p:spPr>
          <a:xfrm>
            <a:off x="2571401" y="4673303"/>
            <a:ext cx="7616654" cy="132052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diferent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sizes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distributions</a:t>
            </a:r>
            <a:r>
              <a:rPr lang="pt-BR" dirty="0"/>
              <a:t> </a:t>
            </a:r>
            <a:r>
              <a:rPr lang="pt-BR" dirty="0" err="1"/>
              <a:t>affect</a:t>
            </a:r>
            <a:r>
              <a:rPr lang="pt-BR" dirty="0"/>
              <a:t>  BLT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therefore</a:t>
            </a:r>
            <a:r>
              <a:rPr lang="pt-BR" dirty="0"/>
              <a:t> its </a:t>
            </a:r>
            <a:r>
              <a:rPr lang="pt-BR" i="1" dirty="0" err="1"/>
              <a:t>seed</a:t>
            </a:r>
            <a:r>
              <a:rPr lang="pt-BR" i="1" dirty="0"/>
              <a:t> </a:t>
            </a:r>
            <a:r>
              <a:rPr lang="pt-BR" i="1" dirty="0" err="1"/>
              <a:t>shadows</a:t>
            </a:r>
            <a:r>
              <a:rPr lang="pt-BR" i="1" dirty="0"/>
              <a:t>?</a:t>
            </a:r>
            <a:endParaRPr lang="pt-BR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7C8AFC4-CACA-4B63-9258-2DEEE49247C5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1AA7BD0B-FC65-4629-8D76-6409DA4FCE35}"/>
              </a:ext>
            </a:extLst>
          </p:cNvPr>
          <p:cNvSpPr/>
          <p:nvPr/>
        </p:nvSpPr>
        <p:spPr>
          <a:xfrm>
            <a:off x="0" y="-46485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72908B-0445-41B8-9100-64DD7D824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3587" y="1183341"/>
            <a:ext cx="8153400" cy="39433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1687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1228CDD-31DB-4930-A10F-2816BDA2D1F4}"/>
              </a:ext>
            </a:extLst>
          </p:cNvPr>
          <p:cNvSpPr txBox="1"/>
          <p:nvPr/>
        </p:nvSpPr>
        <p:spPr>
          <a:xfrm>
            <a:off x="198566" y="72501"/>
            <a:ext cx="1745644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INDEX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F48A3A-CEFF-46C1-94E1-8E6CB37E9797}"/>
              </a:ext>
            </a:extLst>
          </p:cNvPr>
          <p:cNvSpPr txBox="1"/>
          <p:nvPr/>
        </p:nvSpPr>
        <p:spPr>
          <a:xfrm>
            <a:off x="198565" y="1062543"/>
            <a:ext cx="4435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</a:p>
          <a:p>
            <a:pPr marL="457200" indent="-457200">
              <a:buAutoNum type="arabicParenR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SIMULATION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OUTLOOK (NEXT STEPS)</a:t>
            </a: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0104BE-EF3F-4247-8148-06596495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681B-6CBC-443F-A54F-5C13FAA9419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4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43434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4015301" y="5583477"/>
            <a:ext cx="428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6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77923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4035338" y="5583477"/>
            <a:ext cx="424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6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404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23</a:t>
            </a:fld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3969616" y="5583477"/>
            <a:ext cx="4373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</a:t>
            </a:r>
            <a:r>
              <a:rPr lang="pt-BR" sz="1400" b="1" dirty="0">
                <a:highlight>
                  <a:srgbClr val="FFFF00"/>
                </a:highlight>
              </a:rPr>
              <a:t>12</a:t>
            </a:r>
            <a:r>
              <a:rPr lang="pt-BR" sz="1400" b="1" dirty="0"/>
              <a:t>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8C51FE8-4FB8-4613-B31F-7C09C049AB8D}"/>
              </a:ext>
            </a:extLst>
          </p:cNvPr>
          <p:cNvSpPr/>
          <p:nvPr/>
        </p:nvSpPr>
        <p:spPr>
          <a:xfrm>
            <a:off x="0" y="1350501"/>
            <a:ext cx="8458200" cy="547688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123600-8F23-4BE1-A0F6-A287092633EC}"/>
              </a:ext>
            </a:extLst>
          </p:cNvPr>
          <p:cNvSpPr txBox="1"/>
          <p:nvPr/>
        </p:nvSpPr>
        <p:spPr>
          <a:xfrm>
            <a:off x="529722" y="1864244"/>
            <a:ext cx="594525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Tx/>
              <a:buChar char="-"/>
            </a:pP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TRACE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Documentation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reproducibility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)</a:t>
            </a:r>
          </a:p>
          <a:p>
            <a:pPr marL="342900" indent="-342900">
              <a:spcBef>
                <a:spcPts val="1200"/>
              </a:spcBef>
              <a:buFontTx/>
              <a:buChar char="-"/>
            </a:pP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nrlx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package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Salecker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et al. 2019)</a:t>
            </a:r>
          </a:p>
          <a:p>
            <a:pPr indent="-342900">
              <a:spcBef>
                <a:spcPts val="1200"/>
              </a:spcBef>
              <a:buFontTx/>
              <a:buChar char="-"/>
            </a:pP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Validation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: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comparisons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between</a:t>
            </a:r>
            <a:br>
              <a:rPr lang="pt-BR" sz="2400" dirty="0">
                <a:latin typeface="TimesNewRomanPSMT"/>
                <a:cs typeface="JasmineUPC" panose="020B0502040204020203" pitchFamily="18" charset="-34"/>
              </a:rPr>
            </a:b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means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/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distributions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three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areas</a:t>
            </a:r>
            <a:endParaRPr lang="pt-BR" sz="2400" dirty="0">
              <a:latin typeface="TimesNewRomanPSMT"/>
              <a:cs typeface="Jasmine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688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2999281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Scenario</a:t>
            </a:r>
            <a:r>
              <a:rPr lang="pt-BR" dirty="0"/>
              <a:t> </a:t>
            </a:r>
            <a:r>
              <a:rPr lang="pt-BR" dirty="0" err="1"/>
              <a:t>simulations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2</a:t>
              </a:r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DDFF03D9-7E3D-431C-AB8C-A7CE42493447}"/>
              </a:ext>
            </a:extLst>
          </p:cNvPr>
          <p:cNvGrpSpPr/>
          <p:nvPr/>
        </p:nvGrpSpPr>
        <p:grpSpPr>
          <a:xfrm>
            <a:off x="666930" y="2001265"/>
            <a:ext cx="3881583" cy="1824494"/>
            <a:chOff x="3546242" y="1512459"/>
            <a:chExt cx="2829495" cy="1393275"/>
          </a:xfrm>
        </p:grpSpPr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CD99FA34-CFB4-4F2E-A079-39F2EBCB4FE5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5F0388AF-64AC-4647-8FDE-03E5DAF7003B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151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27D15AA3-9604-4461-AF69-57CE1C544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" name="Forma Livre: Forma 151">
                <a:extLst>
                  <a:ext uri="{FF2B5EF4-FFF2-40B4-BE49-F238E27FC236}">
                    <a16:creationId xmlns:a16="http://schemas.microsoft.com/office/drawing/2014/main" id="{C83C85D1-B513-45FD-8684-69D4E2F956F1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831A6F73-5A2A-49F6-B7BA-82CD79A1E7DC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Forma Livre: Forma 153">
                <a:extLst>
                  <a:ext uri="{FF2B5EF4-FFF2-40B4-BE49-F238E27FC236}">
                    <a16:creationId xmlns:a16="http://schemas.microsoft.com/office/drawing/2014/main" id="{A231F6BE-726E-4EBA-ABD4-8E143F2FC8E9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7AD64E59-4F08-4F3D-B325-A1B6C40343C7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Forma Livre: Forma 155">
                <a:extLst>
                  <a:ext uri="{FF2B5EF4-FFF2-40B4-BE49-F238E27FC236}">
                    <a16:creationId xmlns:a16="http://schemas.microsoft.com/office/drawing/2014/main" id="{E2FB529F-102E-439F-A037-3F987FAFB4EA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" name="Seta: para a Direita 156">
                <a:extLst>
                  <a:ext uri="{FF2B5EF4-FFF2-40B4-BE49-F238E27FC236}">
                    <a16:creationId xmlns:a16="http://schemas.microsoft.com/office/drawing/2014/main" id="{EE5AF85E-BE9B-427B-AA6B-AF1488B40D43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Seta: para a Direita 157">
                <a:extLst>
                  <a:ext uri="{FF2B5EF4-FFF2-40B4-BE49-F238E27FC236}">
                    <a16:creationId xmlns:a16="http://schemas.microsoft.com/office/drawing/2014/main" id="{868B9568-1B4B-4EB6-821F-1DF805F264A4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Seta: para a Direita 158">
                <a:extLst>
                  <a:ext uri="{FF2B5EF4-FFF2-40B4-BE49-F238E27FC236}">
                    <a16:creationId xmlns:a16="http://schemas.microsoft.com/office/drawing/2014/main" id="{C3F0CB66-6766-43D8-916B-49F723A44014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Seta: para a Direita 159">
                <a:extLst>
                  <a:ext uri="{FF2B5EF4-FFF2-40B4-BE49-F238E27FC236}">
                    <a16:creationId xmlns:a16="http://schemas.microsoft.com/office/drawing/2014/main" id="{5DAF8ECE-1D00-41EE-A2D1-FD34420EB9D9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Seta: para a Direita 160">
                <a:extLst>
                  <a:ext uri="{FF2B5EF4-FFF2-40B4-BE49-F238E27FC236}">
                    <a16:creationId xmlns:a16="http://schemas.microsoft.com/office/drawing/2014/main" id="{5D6FBA12-894B-4332-AC58-A087DC727916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2" name="Seta: para a Direita 161">
                <a:extLst>
                  <a:ext uri="{FF2B5EF4-FFF2-40B4-BE49-F238E27FC236}">
                    <a16:creationId xmlns:a16="http://schemas.microsoft.com/office/drawing/2014/main" id="{A283D55C-766B-4736-BBE4-FC70F7767CEF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ABC13FEC-F909-416B-B908-75917EF5980B}"/>
              </a:ext>
            </a:extLst>
          </p:cNvPr>
          <p:cNvSpPr txBox="1"/>
          <p:nvPr/>
        </p:nvSpPr>
        <p:spPr>
          <a:xfrm>
            <a:off x="296370" y="4010229"/>
            <a:ext cx="5128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Virtual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fragments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(“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environmental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contexts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”)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A8BD8350-CE8F-4A1D-818F-029A1C8E7A92}"/>
              </a:ext>
            </a:extLst>
          </p:cNvPr>
          <p:cNvSpPr txBox="1"/>
          <p:nvPr/>
        </p:nvSpPr>
        <p:spPr>
          <a:xfrm>
            <a:off x="6391361" y="1974741"/>
            <a:ext cx="3289967" cy="2125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400" dirty="0"/>
              <a:t>Test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: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/>
              <a:t>Patch </a:t>
            </a:r>
            <a:r>
              <a:rPr lang="pt-BR" sz="2400" b="0" dirty="0" err="1"/>
              <a:t>size</a:t>
            </a:r>
            <a:r>
              <a:rPr lang="pt-BR" sz="2400" b="0" dirty="0"/>
              <a:t> 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/>
              <a:t>Patch shape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 err="1"/>
              <a:t>Resource</a:t>
            </a:r>
            <a:r>
              <a:rPr lang="pt-BR" sz="2400" b="0" dirty="0"/>
              <a:t> </a:t>
            </a:r>
            <a:r>
              <a:rPr lang="pt-BR" sz="2400" b="0" dirty="0" err="1"/>
              <a:t>agregation</a:t>
            </a:r>
            <a:endParaRPr lang="pt-BR" sz="2400" b="0" dirty="0"/>
          </a:p>
        </p:txBody>
      </p:sp>
    </p:spTree>
    <p:extLst>
      <p:ext uri="{BB962C8B-B14F-4D97-AF65-F5344CB8AC3E}">
        <p14:creationId xmlns:p14="http://schemas.microsoft.com/office/powerpoint/2010/main" val="28316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2999281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Scenario</a:t>
            </a:r>
            <a:r>
              <a:rPr lang="pt-BR" dirty="0"/>
              <a:t> </a:t>
            </a:r>
            <a:r>
              <a:rPr lang="pt-BR" dirty="0" err="1"/>
              <a:t>simulations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2</a:t>
              </a:r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DDFF03D9-7E3D-431C-AB8C-A7CE42493447}"/>
              </a:ext>
            </a:extLst>
          </p:cNvPr>
          <p:cNvGrpSpPr/>
          <p:nvPr/>
        </p:nvGrpSpPr>
        <p:grpSpPr>
          <a:xfrm>
            <a:off x="666930" y="2001265"/>
            <a:ext cx="3881583" cy="1824494"/>
            <a:chOff x="3546242" y="1512459"/>
            <a:chExt cx="2829495" cy="1393275"/>
          </a:xfrm>
        </p:grpSpPr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CD99FA34-CFB4-4F2E-A079-39F2EBCB4FE5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5F0388AF-64AC-4647-8FDE-03E5DAF7003B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151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27D15AA3-9604-4461-AF69-57CE1C544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" name="Forma Livre: Forma 151">
                <a:extLst>
                  <a:ext uri="{FF2B5EF4-FFF2-40B4-BE49-F238E27FC236}">
                    <a16:creationId xmlns:a16="http://schemas.microsoft.com/office/drawing/2014/main" id="{C83C85D1-B513-45FD-8684-69D4E2F956F1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831A6F73-5A2A-49F6-B7BA-82CD79A1E7DC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Forma Livre: Forma 153">
                <a:extLst>
                  <a:ext uri="{FF2B5EF4-FFF2-40B4-BE49-F238E27FC236}">
                    <a16:creationId xmlns:a16="http://schemas.microsoft.com/office/drawing/2014/main" id="{A231F6BE-726E-4EBA-ABD4-8E143F2FC8E9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7AD64E59-4F08-4F3D-B325-A1B6C40343C7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Forma Livre: Forma 155">
                <a:extLst>
                  <a:ext uri="{FF2B5EF4-FFF2-40B4-BE49-F238E27FC236}">
                    <a16:creationId xmlns:a16="http://schemas.microsoft.com/office/drawing/2014/main" id="{E2FB529F-102E-439F-A037-3F987FAFB4EA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7" name="Seta: para a Direita 156">
                <a:extLst>
                  <a:ext uri="{FF2B5EF4-FFF2-40B4-BE49-F238E27FC236}">
                    <a16:creationId xmlns:a16="http://schemas.microsoft.com/office/drawing/2014/main" id="{EE5AF85E-BE9B-427B-AA6B-AF1488B40D43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Seta: para a Direita 157">
                <a:extLst>
                  <a:ext uri="{FF2B5EF4-FFF2-40B4-BE49-F238E27FC236}">
                    <a16:creationId xmlns:a16="http://schemas.microsoft.com/office/drawing/2014/main" id="{868B9568-1B4B-4EB6-821F-1DF805F264A4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Seta: para a Direita 158">
                <a:extLst>
                  <a:ext uri="{FF2B5EF4-FFF2-40B4-BE49-F238E27FC236}">
                    <a16:creationId xmlns:a16="http://schemas.microsoft.com/office/drawing/2014/main" id="{C3F0CB66-6766-43D8-916B-49F723A44014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Seta: para a Direita 159">
                <a:extLst>
                  <a:ext uri="{FF2B5EF4-FFF2-40B4-BE49-F238E27FC236}">
                    <a16:creationId xmlns:a16="http://schemas.microsoft.com/office/drawing/2014/main" id="{5DAF8ECE-1D00-41EE-A2D1-FD34420EB9D9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Seta: para a Direita 160">
                <a:extLst>
                  <a:ext uri="{FF2B5EF4-FFF2-40B4-BE49-F238E27FC236}">
                    <a16:creationId xmlns:a16="http://schemas.microsoft.com/office/drawing/2014/main" id="{5D6FBA12-894B-4332-AC58-A087DC727916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2" name="Seta: para a Direita 161">
                <a:extLst>
                  <a:ext uri="{FF2B5EF4-FFF2-40B4-BE49-F238E27FC236}">
                    <a16:creationId xmlns:a16="http://schemas.microsoft.com/office/drawing/2014/main" id="{A283D55C-766B-4736-BBE4-FC70F7767CEF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ABC13FEC-F909-416B-B908-75917EF5980B}"/>
              </a:ext>
            </a:extLst>
          </p:cNvPr>
          <p:cNvSpPr txBox="1"/>
          <p:nvPr/>
        </p:nvSpPr>
        <p:spPr>
          <a:xfrm>
            <a:off x="296370" y="4010229"/>
            <a:ext cx="5128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Virtual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fragments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(“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environmental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contexts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”)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A8BD8350-CE8F-4A1D-818F-029A1C8E7A92}"/>
              </a:ext>
            </a:extLst>
          </p:cNvPr>
          <p:cNvSpPr txBox="1"/>
          <p:nvPr/>
        </p:nvSpPr>
        <p:spPr>
          <a:xfrm>
            <a:off x="6391361" y="1974741"/>
            <a:ext cx="3289967" cy="21256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400" dirty="0"/>
              <a:t>Test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: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/>
              <a:t>Patch </a:t>
            </a:r>
            <a:r>
              <a:rPr lang="pt-BR" sz="2400" b="0" dirty="0" err="1"/>
              <a:t>size</a:t>
            </a:r>
            <a:r>
              <a:rPr lang="pt-BR" sz="2400" b="0" dirty="0"/>
              <a:t> 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/>
              <a:t>Patch shape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pt-BR" sz="2400" b="0" dirty="0" err="1"/>
              <a:t>Resource</a:t>
            </a:r>
            <a:r>
              <a:rPr lang="pt-BR" sz="2400" b="0" dirty="0"/>
              <a:t> </a:t>
            </a:r>
            <a:r>
              <a:rPr lang="pt-BR" sz="2400" b="0" dirty="0" err="1"/>
              <a:t>agregation</a:t>
            </a:r>
            <a:endParaRPr lang="pt-BR" sz="2400" b="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0654C3-D24E-483E-AF09-5FDB15AA887A}"/>
              </a:ext>
            </a:extLst>
          </p:cNvPr>
          <p:cNvSpPr txBox="1"/>
          <p:nvPr/>
        </p:nvSpPr>
        <p:spPr>
          <a:xfrm>
            <a:off x="4406956" y="5732551"/>
            <a:ext cx="3968809" cy="5011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15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(Focus </a:t>
            </a:r>
            <a:r>
              <a:rPr lang="pt-BR" dirty="0" err="1"/>
              <a:t>on</a:t>
            </a:r>
            <a:r>
              <a:rPr lang="pt-BR" dirty="0"/>
              <a:t> Model </a:t>
            </a:r>
            <a:r>
              <a:rPr lang="pt-BR" dirty="0" err="1"/>
              <a:t>validtion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06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26</a:t>
            </a:fld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769267C-11F7-4191-A6CB-48D78A688A96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43809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147">
            <a:extLst>
              <a:ext uri="{FF2B5EF4-FFF2-40B4-BE49-F238E27FC236}">
                <a16:creationId xmlns:a16="http://schemas.microsoft.com/office/drawing/2014/main" id="{1D2B41D4-B103-4B87-8EFC-CAC81EC0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700337"/>
            <a:ext cx="11252948" cy="6053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C6B159E9-BEA9-4C74-91A0-9842D69B8426}"/>
              </a:ext>
            </a:extLst>
          </p:cNvPr>
          <p:cNvSpPr txBox="1"/>
          <p:nvPr/>
        </p:nvSpPr>
        <p:spPr>
          <a:xfrm>
            <a:off x="6389685" y="117970"/>
            <a:ext cx="4271829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Mayara &amp; Ronald ABM (2020)</a:t>
            </a:r>
          </a:p>
        </p:txBody>
      </p:sp>
    </p:spTree>
    <p:extLst>
      <p:ext uri="{BB962C8B-B14F-4D97-AF65-F5344CB8AC3E}">
        <p14:creationId xmlns:p14="http://schemas.microsoft.com/office/powerpoint/2010/main" val="288276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147">
            <a:extLst>
              <a:ext uri="{FF2B5EF4-FFF2-40B4-BE49-F238E27FC236}">
                <a16:creationId xmlns:a16="http://schemas.microsoft.com/office/drawing/2014/main" id="{1D2B41D4-B103-4B87-8EFC-CAC81EC0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700337"/>
            <a:ext cx="11252948" cy="6053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C6B159E9-BEA9-4C74-91A0-9842D69B8426}"/>
              </a:ext>
            </a:extLst>
          </p:cNvPr>
          <p:cNvSpPr txBox="1"/>
          <p:nvPr/>
        </p:nvSpPr>
        <p:spPr>
          <a:xfrm>
            <a:off x="6389685" y="117970"/>
            <a:ext cx="4271829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Mayara &amp; Ronald ABM (2020)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DCA9208C-DE93-455B-B8E7-4F79FDC3534E}"/>
              </a:ext>
            </a:extLst>
          </p:cNvPr>
          <p:cNvSpPr txBox="1"/>
          <p:nvPr/>
        </p:nvSpPr>
        <p:spPr>
          <a:xfrm>
            <a:off x="7905332" y="2480553"/>
            <a:ext cx="2337894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SDD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sz="2800" i="0" dirty="0"/>
          </a:p>
          <a:p>
            <a:r>
              <a:rPr lang="pt-BR" i="0" dirty="0"/>
              <a:t>4)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16318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E9EF6-EAE7-4DB3-A4CE-328591F2CC4C}"/>
              </a:ext>
            </a:extLst>
          </p:cNvPr>
          <p:cNvSpPr txBox="1"/>
          <p:nvPr/>
        </p:nvSpPr>
        <p:spPr>
          <a:xfrm>
            <a:off x="7537616" y="134265"/>
            <a:ext cx="2450768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E6755E-ADAB-460D-8CAE-B0FFF756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363"/>
            <a:ext cx="12192000" cy="5051273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FD276E97-D350-443C-9731-05395FE88240}"/>
              </a:ext>
            </a:extLst>
          </p:cNvPr>
          <p:cNvSpPr/>
          <p:nvPr/>
        </p:nvSpPr>
        <p:spPr>
          <a:xfrm>
            <a:off x="8870623" y="903363"/>
            <a:ext cx="1791826" cy="590931"/>
          </a:xfrm>
          <a:custGeom>
            <a:avLst/>
            <a:gdLst>
              <a:gd name="connsiteX0" fmla="*/ 98490 w 1791826"/>
              <a:gd name="connsiteY0" fmla="*/ 0 h 590931"/>
              <a:gd name="connsiteX1" fmla="*/ 612135 w 1791826"/>
              <a:gd name="connsiteY1" fmla="*/ 0 h 590931"/>
              <a:gd name="connsiteX2" fmla="*/ 1176581 w 1791826"/>
              <a:gd name="connsiteY2" fmla="*/ 0 h 590931"/>
              <a:gd name="connsiteX3" fmla="*/ 1791826 w 1791826"/>
              <a:gd name="connsiteY3" fmla="*/ 0 h 590931"/>
              <a:gd name="connsiteX4" fmla="*/ 1791826 w 1791826"/>
              <a:gd name="connsiteY4" fmla="*/ 0 h 590931"/>
              <a:gd name="connsiteX5" fmla="*/ 1791826 w 1791826"/>
              <a:gd name="connsiteY5" fmla="*/ 492441 h 590931"/>
              <a:gd name="connsiteX6" fmla="*/ 1693336 w 1791826"/>
              <a:gd name="connsiteY6" fmla="*/ 590931 h 590931"/>
              <a:gd name="connsiteX7" fmla="*/ 1095024 w 1791826"/>
              <a:gd name="connsiteY7" fmla="*/ 590931 h 590931"/>
              <a:gd name="connsiteX8" fmla="*/ 530579 w 1791826"/>
              <a:gd name="connsiteY8" fmla="*/ 590931 h 590931"/>
              <a:gd name="connsiteX9" fmla="*/ 0 w 1791826"/>
              <a:gd name="connsiteY9" fmla="*/ 590931 h 590931"/>
              <a:gd name="connsiteX10" fmla="*/ 0 w 1791826"/>
              <a:gd name="connsiteY10" fmla="*/ 590931 h 590931"/>
              <a:gd name="connsiteX11" fmla="*/ 0 w 1791826"/>
              <a:gd name="connsiteY11" fmla="*/ 98490 h 590931"/>
              <a:gd name="connsiteX12" fmla="*/ 98490 w 1791826"/>
              <a:gd name="connsiteY12" fmla="*/ 0 h 59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1826" h="590931" extrusionOk="0">
                <a:moveTo>
                  <a:pt x="98490" y="0"/>
                </a:moveTo>
                <a:cubicBezTo>
                  <a:pt x="211504" y="-10713"/>
                  <a:pt x="363095" y="11019"/>
                  <a:pt x="612135" y="0"/>
                </a:cubicBezTo>
                <a:cubicBezTo>
                  <a:pt x="861176" y="-11019"/>
                  <a:pt x="1024639" y="49605"/>
                  <a:pt x="1176581" y="0"/>
                </a:cubicBezTo>
                <a:cubicBezTo>
                  <a:pt x="1328523" y="-49605"/>
                  <a:pt x="1606916" y="68821"/>
                  <a:pt x="1791826" y="0"/>
                </a:cubicBezTo>
                <a:lnTo>
                  <a:pt x="1791826" y="0"/>
                </a:lnTo>
                <a:cubicBezTo>
                  <a:pt x="1800009" y="197985"/>
                  <a:pt x="1778843" y="341923"/>
                  <a:pt x="1791826" y="492441"/>
                </a:cubicBezTo>
                <a:cubicBezTo>
                  <a:pt x="1800398" y="540741"/>
                  <a:pt x="1744347" y="595343"/>
                  <a:pt x="1693336" y="590931"/>
                </a:cubicBezTo>
                <a:cubicBezTo>
                  <a:pt x="1422722" y="651923"/>
                  <a:pt x="1332173" y="561795"/>
                  <a:pt x="1095024" y="590931"/>
                </a:cubicBezTo>
                <a:cubicBezTo>
                  <a:pt x="857875" y="620067"/>
                  <a:pt x="730832" y="560643"/>
                  <a:pt x="530579" y="590931"/>
                </a:cubicBezTo>
                <a:cubicBezTo>
                  <a:pt x="330327" y="621219"/>
                  <a:pt x="241672" y="560457"/>
                  <a:pt x="0" y="590931"/>
                </a:cubicBezTo>
                <a:lnTo>
                  <a:pt x="0" y="590931"/>
                </a:lnTo>
                <a:cubicBezTo>
                  <a:pt x="-46326" y="373711"/>
                  <a:pt x="11592" y="321334"/>
                  <a:pt x="0" y="98490"/>
                </a:cubicBezTo>
                <a:cubicBezTo>
                  <a:pt x="-2847" y="45637"/>
                  <a:pt x="44265" y="-6968"/>
                  <a:pt x="9849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9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F4DF389B-69AB-44C7-B4CC-B123F2209A30}"/>
              </a:ext>
            </a:extLst>
          </p:cNvPr>
          <p:cNvSpPr txBox="1"/>
          <p:nvPr/>
        </p:nvSpPr>
        <p:spPr>
          <a:xfrm>
            <a:off x="0" y="6498516"/>
            <a:ext cx="153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TimesNewRomanPSMT"/>
              </a:rPr>
              <a:t>Gardner et al 2019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C53BB1C-1EF5-460C-9706-30E54F40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282"/>
            <a:ext cx="8321262" cy="202793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7EB3FBD-A5F1-4C2A-86D3-7107B052ADA4}"/>
              </a:ext>
            </a:extLst>
          </p:cNvPr>
          <p:cNvSpPr txBox="1"/>
          <p:nvPr/>
        </p:nvSpPr>
        <p:spPr>
          <a:xfrm>
            <a:off x="149668" y="3202395"/>
            <a:ext cx="5911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1 </a:t>
            </a:r>
            <a:r>
              <a:rPr lang="pt-BR" sz="1600" dirty="0" err="1">
                <a:latin typeface="TimesNewRomanPSMT"/>
              </a:rPr>
              <a:t>Defaunation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forest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regeneration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by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taxonomic</a:t>
            </a:r>
            <a:r>
              <a:rPr lang="pt-BR" sz="1600" b="1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group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EE445-6BBC-48E8-B271-ADB37511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8089"/>
            <a:ext cx="8754099" cy="200754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EF48689-EA95-40B5-82DD-7C5B16F55754}"/>
              </a:ext>
            </a:extLst>
          </p:cNvPr>
          <p:cNvSpPr txBox="1"/>
          <p:nvPr/>
        </p:nvSpPr>
        <p:spPr>
          <a:xfrm>
            <a:off x="149668" y="5765636"/>
            <a:ext cx="604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2 </a:t>
            </a:r>
            <a:r>
              <a:rPr lang="pt-BR" sz="1600" dirty="0" err="1">
                <a:latin typeface="TimesNewRomanPSMT"/>
              </a:rPr>
              <a:t>Defaunation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forest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regeneration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by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disperal</a:t>
            </a:r>
            <a:r>
              <a:rPr lang="pt-BR" sz="1600" b="1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syndrome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E11A42A-B0E9-40BC-8CB2-76F2F13DC34E}"/>
              </a:ext>
            </a:extLst>
          </p:cNvPr>
          <p:cNvSpPr txBox="1"/>
          <p:nvPr/>
        </p:nvSpPr>
        <p:spPr>
          <a:xfrm>
            <a:off x="8610600" y="2392025"/>
            <a:ext cx="331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TimesNewRomanPSMT"/>
              </a:rPr>
              <a:t>Mainly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by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endozoochory</a:t>
            </a:r>
            <a:endParaRPr lang="pt-BR" sz="2000" dirty="0">
              <a:latin typeface="TimesNewRomanPSMT"/>
            </a:endParaRPr>
          </a:p>
          <a:p>
            <a:pPr algn="ctr"/>
            <a:endParaRPr lang="pt-BR" sz="2000" dirty="0">
              <a:latin typeface="TimesNewRomanPSMT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599827-21DF-4496-A760-28F62FDF257E}"/>
              </a:ext>
            </a:extLst>
          </p:cNvPr>
          <p:cNvSpPr txBox="1"/>
          <p:nvPr/>
        </p:nvSpPr>
        <p:spPr>
          <a:xfrm>
            <a:off x="8557828" y="754180"/>
            <a:ext cx="3315768" cy="103983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Primates</a:t>
            </a:r>
            <a:r>
              <a:rPr lang="pt-BR" sz="2400" dirty="0"/>
              <a:t> are importante </a:t>
            </a:r>
            <a:r>
              <a:rPr lang="pt-BR" sz="2400" dirty="0" err="1"/>
              <a:t>seed</a:t>
            </a:r>
            <a:r>
              <a:rPr lang="pt-BR" sz="2400" dirty="0"/>
              <a:t> </a:t>
            </a:r>
            <a:r>
              <a:rPr lang="pt-BR" sz="2400" dirty="0" err="1"/>
              <a:t>dispersers</a:t>
            </a:r>
            <a:endParaRPr 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3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3D0696-5D9C-4D5C-9D5A-AEF0B2215ACD}"/>
              </a:ext>
            </a:extLst>
          </p:cNvPr>
          <p:cNvSpPr txBox="1"/>
          <p:nvPr/>
        </p:nvSpPr>
        <p:spPr>
          <a:xfrm>
            <a:off x="8541698" y="3001067"/>
            <a:ext cx="3261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 err="1">
                <a:latin typeface="TimesNewRomanPSMT"/>
              </a:rPr>
              <a:t>What</a:t>
            </a:r>
            <a:r>
              <a:rPr lang="pt-BR" sz="1800" b="1" dirty="0">
                <a:latin typeface="TimesNewRomanPSMT"/>
              </a:rPr>
              <a:t> make </a:t>
            </a:r>
            <a:r>
              <a:rPr lang="pt-BR" sz="1800" b="1" dirty="0" err="1">
                <a:latin typeface="TimesNewRomanPSMT"/>
              </a:rPr>
              <a:t>them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so</a:t>
            </a:r>
            <a:r>
              <a:rPr lang="pt-BR" sz="1800" b="1" dirty="0">
                <a:latin typeface="TimesNewRomanPSMT"/>
              </a:rPr>
              <a:t> importante </a:t>
            </a:r>
            <a:r>
              <a:rPr lang="pt-BR" sz="1800" b="1" dirty="0" err="1">
                <a:latin typeface="TimesNewRomanPSMT"/>
              </a:rPr>
              <a:t>nad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effectiv</a:t>
            </a:r>
            <a:r>
              <a:rPr lang="pt-BR" b="1" dirty="0" err="1">
                <a:latin typeface="TimesNewRomanPSMT"/>
              </a:rPr>
              <a:t>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to</a:t>
            </a:r>
            <a:r>
              <a:rPr lang="pt-BR" b="1" dirty="0">
                <a:latin typeface="TimesNewRomanPSMT"/>
              </a:rPr>
              <a:t> tropical </a:t>
            </a:r>
            <a:r>
              <a:rPr lang="pt-BR" b="1" dirty="0" err="1">
                <a:latin typeface="TimesNewRomanPSMT"/>
              </a:rPr>
              <a:t>forest</a:t>
            </a:r>
            <a:r>
              <a:rPr lang="pt-BR" b="1" dirty="0">
                <a:latin typeface="TimesNewRomanPSMT"/>
              </a:rPr>
              <a:t> dynamics?</a:t>
            </a:r>
            <a:endParaRPr lang="pt-BR" sz="1800" b="1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914330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3EE991-F33D-41E3-BADB-A05BD318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944"/>
            <a:ext cx="12192000" cy="5040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DE9EF6-EAE7-4DB3-A4CE-328591F2CC4C}"/>
              </a:ext>
            </a:extLst>
          </p:cNvPr>
          <p:cNvSpPr txBox="1"/>
          <p:nvPr/>
        </p:nvSpPr>
        <p:spPr>
          <a:xfrm>
            <a:off x="7537616" y="134265"/>
            <a:ext cx="2450768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0B2E2273-356A-453F-B268-8FFCA2613729}"/>
              </a:ext>
            </a:extLst>
          </p:cNvPr>
          <p:cNvSpPr/>
          <p:nvPr/>
        </p:nvSpPr>
        <p:spPr>
          <a:xfrm>
            <a:off x="8870623" y="903363"/>
            <a:ext cx="1791826" cy="590931"/>
          </a:xfrm>
          <a:custGeom>
            <a:avLst/>
            <a:gdLst>
              <a:gd name="connsiteX0" fmla="*/ 98490 w 1791826"/>
              <a:gd name="connsiteY0" fmla="*/ 0 h 590931"/>
              <a:gd name="connsiteX1" fmla="*/ 612135 w 1791826"/>
              <a:gd name="connsiteY1" fmla="*/ 0 h 590931"/>
              <a:gd name="connsiteX2" fmla="*/ 1176581 w 1791826"/>
              <a:gd name="connsiteY2" fmla="*/ 0 h 590931"/>
              <a:gd name="connsiteX3" fmla="*/ 1791826 w 1791826"/>
              <a:gd name="connsiteY3" fmla="*/ 0 h 590931"/>
              <a:gd name="connsiteX4" fmla="*/ 1791826 w 1791826"/>
              <a:gd name="connsiteY4" fmla="*/ 0 h 590931"/>
              <a:gd name="connsiteX5" fmla="*/ 1791826 w 1791826"/>
              <a:gd name="connsiteY5" fmla="*/ 492441 h 590931"/>
              <a:gd name="connsiteX6" fmla="*/ 1693336 w 1791826"/>
              <a:gd name="connsiteY6" fmla="*/ 590931 h 590931"/>
              <a:gd name="connsiteX7" fmla="*/ 1095024 w 1791826"/>
              <a:gd name="connsiteY7" fmla="*/ 590931 h 590931"/>
              <a:gd name="connsiteX8" fmla="*/ 530579 w 1791826"/>
              <a:gd name="connsiteY8" fmla="*/ 590931 h 590931"/>
              <a:gd name="connsiteX9" fmla="*/ 0 w 1791826"/>
              <a:gd name="connsiteY9" fmla="*/ 590931 h 590931"/>
              <a:gd name="connsiteX10" fmla="*/ 0 w 1791826"/>
              <a:gd name="connsiteY10" fmla="*/ 590931 h 590931"/>
              <a:gd name="connsiteX11" fmla="*/ 0 w 1791826"/>
              <a:gd name="connsiteY11" fmla="*/ 98490 h 590931"/>
              <a:gd name="connsiteX12" fmla="*/ 98490 w 1791826"/>
              <a:gd name="connsiteY12" fmla="*/ 0 h 59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1826" h="590931" extrusionOk="0">
                <a:moveTo>
                  <a:pt x="98490" y="0"/>
                </a:moveTo>
                <a:cubicBezTo>
                  <a:pt x="211504" y="-10713"/>
                  <a:pt x="363095" y="11019"/>
                  <a:pt x="612135" y="0"/>
                </a:cubicBezTo>
                <a:cubicBezTo>
                  <a:pt x="861176" y="-11019"/>
                  <a:pt x="1024639" y="49605"/>
                  <a:pt x="1176581" y="0"/>
                </a:cubicBezTo>
                <a:cubicBezTo>
                  <a:pt x="1328523" y="-49605"/>
                  <a:pt x="1606916" y="68821"/>
                  <a:pt x="1791826" y="0"/>
                </a:cubicBezTo>
                <a:lnTo>
                  <a:pt x="1791826" y="0"/>
                </a:lnTo>
                <a:cubicBezTo>
                  <a:pt x="1800009" y="197985"/>
                  <a:pt x="1778843" y="341923"/>
                  <a:pt x="1791826" y="492441"/>
                </a:cubicBezTo>
                <a:cubicBezTo>
                  <a:pt x="1800398" y="540741"/>
                  <a:pt x="1744347" y="595343"/>
                  <a:pt x="1693336" y="590931"/>
                </a:cubicBezTo>
                <a:cubicBezTo>
                  <a:pt x="1422722" y="651923"/>
                  <a:pt x="1332173" y="561795"/>
                  <a:pt x="1095024" y="590931"/>
                </a:cubicBezTo>
                <a:cubicBezTo>
                  <a:pt x="857875" y="620067"/>
                  <a:pt x="730832" y="560643"/>
                  <a:pt x="530579" y="590931"/>
                </a:cubicBezTo>
                <a:cubicBezTo>
                  <a:pt x="330327" y="621219"/>
                  <a:pt x="241672" y="560457"/>
                  <a:pt x="0" y="590931"/>
                </a:cubicBezTo>
                <a:lnTo>
                  <a:pt x="0" y="590931"/>
                </a:lnTo>
                <a:cubicBezTo>
                  <a:pt x="-46326" y="373711"/>
                  <a:pt x="11592" y="321334"/>
                  <a:pt x="0" y="98490"/>
                </a:cubicBezTo>
                <a:cubicBezTo>
                  <a:pt x="-2847" y="45637"/>
                  <a:pt x="44265" y="-6968"/>
                  <a:pt x="9849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9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54199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32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971AB36C-63A7-4EB6-97A3-C5BE2C2F013F}"/>
              </a:ext>
            </a:extLst>
          </p:cNvPr>
          <p:cNvSpPr/>
          <p:nvPr/>
        </p:nvSpPr>
        <p:spPr>
          <a:xfrm>
            <a:off x="1991360" y="3586021"/>
            <a:ext cx="8077200" cy="590931"/>
          </a:xfrm>
          <a:custGeom>
            <a:avLst/>
            <a:gdLst>
              <a:gd name="connsiteX0" fmla="*/ 98490 w 8077200"/>
              <a:gd name="connsiteY0" fmla="*/ 0 h 590931"/>
              <a:gd name="connsiteX1" fmla="*/ 429037 w 8077200"/>
              <a:gd name="connsiteY1" fmla="*/ 0 h 590931"/>
              <a:gd name="connsiteX2" fmla="*/ 998944 w 8077200"/>
              <a:gd name="connsiteY2" fmla="*/ 0 h 590931"/>
              <a:gd name="connsiteX3" fmla="*/ 1489065 w 8077200"/>
              <a:gd name="connsiteY3" fmla="*/ 0 h 590931"/>
              <a:gd name="connsiteX4" fmla="*/ 1899399 w 8077200"/>
              <a:gd name="connsiteY4" fmla="*/ 0 h 590931"/>
              <a:gd name="connsiteX5" fmla="*/ 2389520 w 8077200"/>
              <a:gd name="connsiteY5" fmla="*/ 0 h 590931"/>
              <a:gd name="connsiteX6" fmla="*/ 2799853 w 8077200"/>
              <a:gd name="connsiteY6" fmla="*/ 0 h 590931"/>
              <a:gd name="connsiteX7" fmla="*/ 3529335 w 8077200"/>
              <a:gd name="connsiteY7" fmla="*/ 0 h 590931"/>
              <a:gd name="connsiteX8" fmla="*/ 4099243 w 8077200"/>
              <a:gd name="connsiteY8" fmla="*/ 0 h 590931"/>
              <a:gd name="connsiteX9" fmla="*/ 4589364 w 8077200"/>
              <a:gd name="connsiteY9" fmla="*/ 0 h 590931"/>
              <a:gd name="connsiteX10" fmla="*/ 5159272 w 8077200"/>
              <a:gd name="connsiteY10" fmla="*/ 0 h 590931"/>
              <a:gd name="connsiteX11" fmla="*/ 5888754 w 8077200"/>
              <a:gd name="connsiteY11" fmla="*/ 0 h 590931"/>
              <a:gd name="connsiteX12" fmla="*/ 6378875 w 8077200"/>
              <a:gd name="connsiteY12" fmla="*/ 0 h 590931"/>
              <a:gd name="connsiteX13" fmla="*/ 6868995 w 8077200"/>
              <a:gd name="connsiteY13" fmla="*/ 0 h 590931"/>
              <a:gd name="connsiteX14" fmla="*/ 7359116 w 8077200"/>
              <a:gd name="connsiteY14" fmla="*/ 0 h 590931"/>
              <a:gd name="connsiteX15" fmla="*/ 8077200 w 8077200"/>
              <a:gd name="connsiteY15" fmla="*/ 0 h 590931"/>
              <a:gd name="connsiteX16" fmla="*/ 8077200 w 8077200"/>
              <a:gd name="connsiteY16" fmla="*/ 0 h 590931"/>
              <a:gd name="connsiteX17" fmla="*/ 8077200 w 8077200"/>
              <a:gd name="connsiteY17" fmla="*/ 492441 h 590931"/>
              <a:gd name="connsiteX18" fmla="*/ 7978710 w 8077200"/>
              <a:gd name="connsiteY18" fmla="*/ 590931 h 590931"/>
              <a:gd name="connsiteX19" fmla="*/ 7408802 w 8077200"/>
              <a:gd name="connsiteY19" fmla="*/ 590931 h 590931"/>
              <a:gd name="connsiteX20" fmla="*/ 6759107 w 8077200"/>
              <a:gd name="connsiteY20" fmla="*/ 590931 h 590931"/>
              <a:gd name="connsiteX21" fmla="*/ 6428561 w 8077200"/>
              <a:gd name="connsiteY21" fmla="*/ 590931 h 590931"/>
              <a:gd name="connsiteX22" fmla="*/ 5699079 w 8077200"/>
              <a:gd name="connsiteY22" fmla="*/ 590931 h 590931"/>
              <a:gd name="connsiteX23" fmla="*/ 5368532 w 8077200"/>
              <a:gd name="connsiteY23" fmla="*/ 590931 h 590931"/>
              <a:gd name="connsiteX24" fmla="*/ 4878411 w 8077200"/>
              <a:gd name="connsiteY24" fmla="*/ 590931 h 590931"/>
              <a:gd name="connsiteX25" fmla="*/ 4308503 w 8077200"/>
              <a:gd name="connsiteY25" fmla="*/ 590931 h 590931"/>
              <a:gd name="connsiteX26" fmla="*/ 3818383 w 8077200"/>
              <a:gd name="connsiteY26" fmla="*/ 590931 h 590931"/>
              <a:gd name="connsiteX27" fmla="*/ 3328262 w 8077200"/>
              <a:gd name="connsiteY27" fmla="*/ 590931 h 590931"/>
              <a:gd name="connsiteX28" fmla="*/ 2598780 w 8077200"/>
              <a:gd name="connsiteY28" fmla="*/ 590931 h 590931"/>
              <a:gd name="connsiteX29" fmla="*/ 2108659 w 8077200"/>
              <a:gd name="connsiteY29" fmla="*/ 590931 h 590931"/>
              <a:gd name="connsiteX30" fmla="*/ 1538751 w 8077200"/>
              <a:gd name="connsiteY30" fmla="*/ 590931 h 590931"/>
              <a:gd name="connsiteX31" fmla="*/ 889056 w 8077200"/>
              <a:gd name="connsiteY31" fmla="*/ 590931 h 590931"/>
              <a:gd name="connsiteX32" fmla="*/ 0 w 8077200"/>
              <a:gd name="connsiteY32" fmla="*/ 590931 h 590931"/>
              <a:gd name="connsiteX33" fmla="*/ 0 w 8077200"/>
              <a:gd name="connsiteY33" fmla="*/ 590931 h 590931"/>
              <a:gd name="connsiteX34" fmla="*/ 0 w 8077200"/>
              <a:gd name="connsiteY34" fmla="*/ 98490 h 590931"/>
              <a:gd name="connsiteX35" fmla="*/ 98490 w 8077200"/>
              <a:gd name="connsiteY35" fmla="*/ 0 h 59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77200" h="590931" extrusionOk="0">
                <a:moveTo>
                  <a:pt x="98490" y="0"/>
                </a:moveTo>
                <a:cubicBezTo>
                  <a:pt x="227994" y="-9935"/>
                  <a:pt x="358230" y="3487"/>
                  <a:pt x="429037" y="0"/>
                </a:cubicBezTo>
                <a:cubicBezTo>
                  <a:pt x="499844" y="-3487"/>
                  <a:pt x="816566" y="42499"/>
                  <a:pt x="998944" y="0"/>
                </a:cubicBezTo>
                <a:cubicBezTo>
                  <a:pt x="1181322" y="-42499"/>
                  <a:pt x="1278679" y="52731"/>
                  <a:pt x="1489065" y="0"/>
                </a:cubicBezTo>
                <a:cubicBezTo>
                  <a:pt x="1699451" y="-52731"/>
                  <a:pt x="1748198" y="44307"/>
                  <a:pt x="1899399" y="0"/>
                </a:cubicBezTo>
                <a:cubicBezTo>
                  <a:pt x="2050600" y="-44307"/>
                  <a:pt x="2146873" y="52813"/>
                  <a:pt x="2389520" y="0"/>
                </a:cubicBezTo>
                <a:cubicBezTo>
                  <a:pt x="2632167" y="-52813"/>
                  <a:pt x="2676196" y="16272"/>
                  <a:pt x="2799853" y="0"/>
                </a:cubicBezTo>
                <a:cubicBezTo>
                  <a:pt x="2923510" y="-16272"/>
                  <a:pt x="3251799" y="2011"/>
                  <a:pt x="3529335" y="0"/>
                </a:cubicBezTo>
                <a:cubicBezTo>
                  <a:pt x="3806871" y="-2011"/>
                  <a:pt x="3883484" y="33729"/>
                  <a:pt x="4099243" y="0"/>
                </a:cubicBezTo>
                <a:cubicBezTo>
                  <a:pt x="4315002" y="-33729"/>
                  <a:pt x="4464899" y="17745"/>
                  <a:pt x="4589364" y="0"/>
                </a:cubicBezTo>
                <a:cubicBezTo>
                  <a:pt x="4713829" y="-17745"/>
                  <a:pt x="5000341" y="51907"/>
                  <a:pt x="5159272" y="0"/>
                </a:cubicBezTo>
                <a:cubicBezTo>
                  <a:pt x="5318203" y="-51907"/>
                  <a:pt x="5645451" y="73893"/>
                  <a:pt x="5888754" y="0"/>
                </a:cubicBezTo>
                <a:cubicBezTo>
                  <a:pt x="6132057" y="-73893"/>
                  <a:pt x="6225348" y="29714"/>
                  <a:pt x="6378875" y="0"/>
                </a:cubicBezTo>
                <a:cubicBezTo>
                  <a:pt x="6532402" y="-29714"/>
                  <a:pt x="6650927" y="56145"/>
                  <a:pt x="6868995" y="0"/>
                </a:cubicBezTo>
                <a:cubicBezTo>
                  <a:pt x="7087063" y="-56145"/>
                  <a:pt x="7212663" y="37862"/>
                  <a:pt x="7359116" y="0"/>
                </a:cubicBezTo>
                <a:cubicBezTo>
                  <a:pt x="7505569" y="-37862"/>
                  <a:pt x="7901537" y="19119"/>
                  <a:pt x="8077200" y="0"/>
                </a:cubicBezTo>
                <a:lnTo>
                  <a:pt x="8077200" y="0"/>
                </a:lnTo>
                <a:cubicBezTo>
                  <a:pt x="8080365" y="184023"/>
                  <a:pt x="8021253" y="329646"/>
                  <a:pt x="8077200" y="492441"/>
                </a:cubicBezTo>
                <a:cubicBezTo>
                  <a:pt x="8077556" y="548558"/>
                  <a:pt x="8029624" y="597118"/>
                  <a:pt x="7978710" y="590931"/>
                </a:cubicBezTo>
                <a:cubicBezTo>
                  <a:pt x="7714284" y="606716"/>
                  <a:pt x="7619867" y="585226"/>
                  <a:pt x="7408802" y="590931"/>
                </a:cubicBezTo>
                <a:cubicBezTo>
                  <a:pt x="7197737" y="596636"/>
                  <a:pt x="7047227" y="547884"/>
                  <a:pt x="6759107" y="590931"/>
                </a:cubicBezTo>
                <a:cubicBezTo>
                  <a:pt x="6470988" y="633978"/>
                  <a:pt x="6535965" y="557663"/>
                  <a:pt x="6428561" y="590931"/>
                </a:cubicBezTo>
                <a:cubicBezTo>
                  <a:pt x="6321157" y="624199"/>
                  <a:pt x="5919215" y="504376"/>
                  <a:pt x="5699079" y="590931"/>
                </a:cubicBezTo>
                <a:cubicBezTo>
                  <a:pt x="5478943" y="677486"/>
                  <a:pt x="5458947" y="551585"/>
                  <a:pt x="5368532" y="590931"/>
                </a:cubicBezTo>
                <a:cubicBezTo>
                  <a:pt x="5278117" y="630277"/>
                  <a:pt x="5024088" y="565241"/>
                  <a:pt x="4878411" y="590931"/>
                </a:cubicBezTo>
                <a:cubicBezTo>
                  <a:pt x="4732734" y="616621"/>
                  <a:pt x="4481644" y="577482"/>
                  <a:pt x="4308503" y="590931"/>
                </a:cubicBezTo>
                <a:cubicBezTo>
                  <a:pt x="4135362" y="604380"/>
                  <a:pt x="3987706" y="538153"/>
                  <a:pt x="3818383" y="590931"/>
                </a:cubicBezTo>
                <a:cubicBezTo>
                  <a:pt x="3649060" y="643709"/>
                  <a:pt x="3545085" y="573452"/>
                  <a:pt x="3328262" y="590931"/>
                </a:cubicBezTo>
                <a:cubicBezTo>
                  <a:pt x="3111439" y="608410"/>
                  <a:pt x="2902844" y="541471"/>
                  <a:pt x="2598780" y="590931"/>
                </a:cubicBezTo>
                <a:cubicBezTo>
                  <a:pt x="2294716" y="640391"/>
                  <a:pt x="2260363" y="532124"/>
                  <a:pt x="2108659" y="590931"/>
                </a:cubicBezTo>
                <a:cubicBezTo>
                  <a:pt x="1956955" y="649738"/>
                  <a:pt x="1660582" y="528510"/>
                  <a:pt x="1538751" y="590931"/>
                </a:cubicBezTo>
                <a:cubicBezTo>
                  <a:pt x="1416920" y="653352"/>
                  <a:pt x="1107429" y="514013"/>
                  <a:pt x="889056" y="590931"/>
                </a:cubicBezTo>
                <a:cubicBezTo>
                  <a:pt x="670684" y="667849"/>
                  <a:pt x="181854" y="562945"/>
                  <a:pt x="0" y="590931"/>
                </a:cubicBezTo>
                <a:lnTo>
                  <a:pt x="0" y="590931"/>
                </a:lnTo>
                <a:cubicBezTo>
                  <a:pt x="-36803" y="437604"/>
                  <a:pt x="17198" y="213500"/>
                  <a:pt x="0" y="98490"/>
                </a:cubicBezTo>
                <a:cubicBezTo>
                  <a:pt x="-2103" y="30148"/>
                  <a:pt x="54222" y="2914"/>
                  <a:pt x="9849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6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33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971AB36C-63A7-4EB6-97A3-C5BE2C2F013F}"/>
              </a:ext>
            </a:extLst>
          </p:cNvPr>
          <p:cNvSpPr/>
          <p:nvPr/>
        </p:nvSpPr>
        <p:spPr>
          <a:xfrm>
            <a:off x="6685280" y="3647440"/>
            <a:ext cx="2225040" cy="2011680"/>
          </a:xfrm>
          <a:custGeom>
            <a:avLst/>
            <a:gdLst>
              <a:gd name="connsiteX0" fmla="*/ 335287 w 2225040"/>
              <a:gd name="connsiteY0" fmla="*/ 0 h 2011680"/>
              <a:gd name="connsiteX1" fmla="*/ 1219200 w 2225040"/>
              <a:gd name="connsiteY1" fmla="*/ 0 h 2011680"/>
              <a:gd name="connsiteX2" fmla="*/ 2225040 w 2225040"/>
              <a:gd name="connsiteY2" fmla="*/ 1005840 h 2011680"/>
              <a:gd name="connsiteX3" fmla="*/ 2225040 w 2225040"/>
              <a:gd name="connsiteY3" fmla="*/ 1676393 h 2011680"/>
              <a:gd name="connsiteX4" fmla="*/ 1889753 w 2225040"/>
              <a:gd name="connsiteY4" fmla="*/ 2011680 h 2011680"/>
              <a:gd name="connsiteX5" fmla="*/ 1005840 w 2225040"/>
              <a:gd name="connsiteY5" fmla="*/ 2011680 h 2011680"/>
              <a:gd name="connsiteX6" fmla="*/ 0 w 2225040"/>
              <a:gd name="connsiteY6" fmla="*/ 1005840 h 2011680"/>
              <a:gd name="connsiteX7" fmla="*/ 0 w 2225040"/>
              <a:gd name="connsiteY7" fmla="*/ 335287 h 2011680"/>
              <a:gd name="connsiteX8" fmla="*/ 335287 w 2225040"/>
              <a:gd name="connsiteY8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040" h="2011680" extrusionOk="0">
                <a:moveTo>
                  <a:pt x="335287" y="0"/>
                </a:moveTo>
                <a:cubicBezTo>
                  <a:pt x="673999" y="64362"/>
                  <a:pt x="941945" y="-49333"/>
                  <a:pt x="1219200" y="0"/>
                </a:cubicBezTo>
                <a:cubicBezTo>
                  <a:pt x="1858989" y="-41020"/>
                  <a:pt x="2191721" y="510274"/>
                  <a:pt x="2225040" y="1005840"/>
                </a:cubicBezTo>
                <a:cubicBezTo>
                  <a:pt x="2197628" y="1178089"/>
                  <a:pt x="2193789" y="1603409"/>
                  <a:pt x="2225040" y="1676393"/>
                </a:cubicBezTo>
                <a:cubicBezTo>
                  <a:pt x="2248982" y="1866768"/>
                  <a:pt x="2102867" y="2025952"/>
                  <a:pt x="1889753" y="2011680"/>
                </a:cubicBezTo>
                <a:cubicBezTo>
                  <a:pt x="1542692" y="2053516"/>
                  <a:pt x="1207061" y="1977706"/>
                  <a:pt x="1005840" y="2011680"/>
                </a:cubicBezTo>
                <a:cubicBezTo>
                  <a:pt x="436116" y="1981016"/>
                  <a:pt x="68443" y="1479762"/>
                  <a:pt x="0" y="1005840"/>
                </a:cubicBezTo>
                <a:cubicBezTo>
                  <a:pt x="-4387" y="855412"/>
                  <a:pt x="57360" y="663258"/>
                  <a:pt x="0" y="335287"/>
                </a:cubicBezTo>
                <a:cubicBezTo>
                  <a:pt x="-435" y="130215"/>
                  <a:pt x="130736" y="-25446"/>
                  <a:pt x="335287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>
                      <a:gd name="adj1" fmla="val 16667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3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DD3831-78ED-4800-9D76-B7A9B9E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298" y="1324286"/>
            <a:ext cx="7492634" cy="4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DD3831-78ED-4800-9D76-B7A9B9E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298" y="1324286"/>
            <a:ext cx="7492634" cy="46240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425A93-9885-4D39-9621-CF1A7C21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09" y="1411835"/>
            <a:ext cx="7492634" cy="4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9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F0B0151C-C162-4A2B-BED8-B3ACD224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" y="117970"/>
            <a:ext cx="11444288" cy="7629525"/>
          </a:xfrm>
          <a:prstGeom prst="rect">
            <a:avLst/>
          </a:prstGeom>
        </p:spPr>
      </p:pic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</p:spTree>
    <p:extLst>
      <p:ext uri="{BB962C8B-B14F-4D97-AF65-F5344CB8AC3E}">
        <p14:creationId xmlns:p14="http://schemas.microsoft.com/office/powerpoint/2010/main" val="659212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Home range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29FFC89-0B6C-42D3-B911-A94DC6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41"/>
            <a:ext cx="6668078" cy="4115157"/>
          </a:xfrm>
          <a:prstGeom prst="rect">
            <a:avLst/>
          </a:prstGeo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BD464BC-8539-4F3D-8D39-54BAC7283097}"/>
              </a:ext>
            </a:extLst>
          </p:cNvPr>
          <p:cNvSpPr/>
          <p:nvPr/>
        </p:nvSpPr>
        <p:spPr>
          <a:xfrm>
            <a:off x="3403600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3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Home range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29FFC89-0B6C-42D3-B911-A94DC6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41"/>
            <a:ext cx="6668078" cy="411515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5216DF8-1D07-4C87-BF9F-9BDE8AFC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61" y="1442540"/>
            <a:ext cx="6668078" cy="4115157"/>
          </a:xfrm>
          <a:prstGeom prst="rect">
            <a:avLst/>
          </a:prstGeom>
        </p:spPr>
      </p:pic>
      <p:sp>
        <p:nvSpPr>
          <p:cNvPr id="23" name="Retângulo: Cantos Diagonais Arredondados 22">
            <a:extLst>
              <a:ext uri="{FF2B5EF4-FFF2-40B4-BE49-F238E27FC236}">
                <a16:creationId xmlns:a16="http://schemas.microsoft.com/office/drawing/2014/main" id="{D7C32F53-8686-4AE0-832F-D47307664F9E}"/>
              </a:ext>
            </a:extLst>
          </p:cNvPr>
          <p:cNvSpPr/>
          <p:nvPr/>
        </p:nvSpPr>
        <p:spPr>
          <a:xfrm>
            <a:off x="3403600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: Cantos Diagonais Arredondados 23">
            <a:extLst>
              <a:ext uri="{FF2B5EF4-FFF2-40B4-BE49-F238E27FC236}">
                <a16:creationId xmlns:a16="http://schemas.microsoft.com/office/drawing/2014/main" id="{7718B3F6-E0F4-49A0-9CCB-3162DDCB909A}"/>
              </a:ext>
            </a:extLst>
          </p:cNvPr>
          <p:cNvSpPr/>
          <p:nvPr/>
        </p:nvSpPr>
        <p:spPr>
          <a:xfrm>
            <a:off x="8680161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D780BA-4896-407A-94E1-692A5C1C9964}"/>
              </a:ext>
            </a:extLst>
          </p:cNvPr>
          <p:cNvSpPr txBox="1"/>
          <p:nvPr/>
        </p:nvSpPr>
        <p:spPr>
          <a:xfrm>
            <a:off x="4473975" y="2521975"/>
            <a:ext cx="2337894" cy="50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638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379670" y="117970"/>
            <a:ext cx="2578044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Daily Path </a:t>
            </a:r>
            <a:r>
              <a:rPr lang="pt-BR" dirty="0" err="1"/>
              <a:t>Lenght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548654-8A1F-44DC-BD08-94E47D32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" y="1889760"/>
            <a:ext cx="6322144" cy="3901666"/>
          </a:xfrm>
          <a:prstGeom prst="rect">
            <a:avLst/>
          </a:prstGeom>
        </p:spPr>
      </p:pic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28BE28FA-C535-46B7-A191-3626CC3D6C45}"/>
              </a:ext>
            </a:extLst>
          </p:cNvPr>
          <p:cNvSpPr/>
          <p:nvPr/>
        </p:nvSpPr>
        <p:spPr>
          <a:xfrm>
            <a:off x="3261924" y="318008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4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>
            <a:extLst>
              <a:ext uri="{FF2B5EF4-FFF2-40B4-BE49-F238E27FC236}">
                <a16:creationId xmlns:a16="http://schemas.microsoft.com/office/drawing/2014/main" id="{DE11A42A-B0E9-40BC-8CB2-76F2F13DC34E}"/>
              </a:ext>
            </a:extLst>
          </p:cNvPr>
          <p:cNvSpPr txBox="1"/>
          <p:nvPr/>
        </p:nvSpPr>
        <p:spPr>
          <a:xfrm>
            <a:off x="8610600" y="2392025"/>
            <a:ext cx="331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TimesNewRomanPSMT"/>
              </a:rPr>
              <a:t>Mainly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by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endozoochory</a:t>
            </a:r>
            <a:endParaRPr lang="pt-BR" sz="2000" dirty="0">
              <a:latin typeface="TimesNewRomanPSMT"/>
            </a:endParaRPr>
          </a:p>
          <a:p>
            <a:pPr algn="ctr"/>
            <a:endParaRPr lang="pt-BR" sz="2000" dirty="0">
              <a:latin typeface="TimesNewRomanPSMT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599827-21DF-4496-A760-28F62FDF257E}"/>
              </a:ext>
            </a:extLst>
          </p:cNvPr>
          <p:cNvSpPr txBox="1"/>
          <p:nvPr/>
        </p:nvSpPr>
        <p:spPr>
          <a:xfrm>
            <a:off x="8557828" y="754180"/>
            <a:ext cx="3315768" cy="103983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Primates</a:t>
            </a:r>
            <a:r>
              <a:rPr lang="pt-BR" sz="2400" dirty="0"/>
              <a:t> are importante </a:t>
            </a:r>
            <a:r>
              <a:rPr lang="pt-BR" sz="2400" dirty="0" err="1"/>
              <a:t>seed</a:t>
            </a:r>
            <a:r>
              <a:rPr lang="pt-BR" sz="2400" dirty="0"/>
              <a:t> </a:t>
            </a:r>
            <a:r>
              <a:rPr lang="pt-BR" sz="2400" dirty="0" err="1"/>
              <a:t>dispersers</a:t>
            </a:r>
            <a:endParaRPr 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4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3D0696-5D9C-4D5C-9D5A-AEF0B2215ACD}"/>
              </a:ext>
            </a:extLst>
          </p:cNvPr>
          <p:cNvSpPr txBox="1"/>
          <p:nvPr/>
        </p:nvSpPr>
        <p:spPr>
          <a:xfrm>
            <a:off x="8541698" y="3001067"/>
            <a:ext cx="3261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 err="1">
                <a:latin typeface="TimesNewRomanPSMT"/>
              </a:rPr>
              <a:t>What</a:t>
            </a:r>
            <a:r>
              <a:rPr lang="pt-BR" sz="1800" b="1" dirty="0">
                <a:latin typeface="TimesNewRomanPSMT"/>
              </a:rPr>
              <a:t> make </a:t>
            </a:r>
            <a:r>
              <a:rPr lang="pt-BR" sz="1800" b="1" dirty="0" err="1">
                <a:latin typeface="TimesNewRomanPSMT"/>
              </a:rPr>
              <a:t>them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so</a:t>
            </a:r>
            <a:r>
              <a:rPr lang="pt-BR" sz="1800" b="1" dirty="0">
                <a:latin typeface="TimesNewRomanPSMT"/>
              </a:rPr>
              <a:t> importante </a:t>
            </a:r>
            <a:r>
              <a:rPr lang="pt-BR" sz="1800" b="1" dirty="0" err="1">
                <a:latin typeface="TimesNewRomanPSMT"/>
              </a:rPr>
              <a:t>nad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effectiv</a:t>
            </a:r>
            <a:r>
              <a:rPr lang="pt-BR" b="1" dirty="0" err="1">
                <a:latin typeface="TimesNewRomanPSMT"/>
              </a:rPr>
              <a:t>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to</a:t>
            </a:r>
            <a:r>
              <a:rPr lang="pt-BR" b="1" dirty="0">
                <a:latin typeface="TimesNewRomanPSMT"/>
              </a:rPr>
              <a:t> tropical </a:t>
            </a:r>
            <a:r>
              <a:rPr lang="pt-BR" b="1" dirty="0" err="1">
                <a:latin typeface="TimesNewRomanPSMT"/>
              </a:rPr>
              <a:t>forest</a:t>
            </a:r>
            <a:r>
              <a:rPr lang="pt-BR" b="1" dirty="0">
                <a:latin typeface="TimesNewRomanPSMT"/>
              </a:rPr>
              <a:t> dynamics?</a:t>
            </a:r>
            <a:endParaRPr lang="pt-BR" sz="1800" b="1" dirty="0">
              <a:latin typeface="TimesNewRomanPSM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7E5B571-AD21-4F6B-A70C-16F9AA73C2AE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84008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64A5EF5-E315-4FC8-98D7-C62072D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2" y="1889760"/>
            <a:ext cx="6322144" cy="3901666"/>
          </a:xfrm>
          <a:prstGeom prst="rect">
            <a:avLst/>
          </a:prstGeom>
        </p:spPr>
      </p:pic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548654-8A1F-44DC-BD08-94E47D32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" y="1889760"/>
            <a:ext cx="6322144" cy="39016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896A13-18BA-4D31-A58A-5076D4D2139D}"/>
              </a:ext>
            </a:extLst>
          </p:cNvPr>
          <p:cNvSpPr txBox="1"/>
          <p:nvPr/>
        </p:nvSpPr>
        <p:spPr>
          <a:xfrm>
            <a:off x="9379670" y="117970"/>
            <a:ext cx="2578044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Daily Path </a:t>
            </a:r>
            <a:r>
              <a:rPr lang="pt-BR" dirty="0" err="1"/>
              <a:t>Lenght</a:t>
            </a:r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3C70992-4EE5-44D7-A4FB-3CFCFEF4B40C}"/>
              </a:ext>
            </a:extLst>
          </p:cNvPr>
          <p:cNvSpPr/>
          <p:nvPr/>
        </p:nvSpPr>
        <p:spPr>
          <a:xfrm>
            <a:off x="3261924" y="318008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4587B3F7-D370-4874-9C5E-D6BE1BA39D0E}"/>
              </a:ext>
            </a:extLst>
          </p:cNvPr>
          <p:cNvSpPr/>
          <p:nvPr/>
        </p:nvSpPr>
        <p:spPr>
          <a:xfrm>
            <a:off x="8897494" y="308864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F2E02C-1AE5-40C6-B06F-D6FD3E5EF86A}"/>
              </a:ext>
            </a:extLst>
          </p:cNvPr>
          <p:cNvSpPr txBox="1"/>
          <p:nvPr/>
        </p:nvSpPr>
        <p:spPr>
          <a:xfrm>
            <a:off x="4473975" y="2521975"/>
            <a:ext cx="2337894" cy="824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</a:t>
            </a:r>
            <a:r>
              <a:rPr lang="pt-BR" sz="20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4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8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FDA7A84-E090-4D2F-B067-18667D0FAA5B}"/>
              </a:ext>
            </a:extLst>
          </p:cNvPr>
          <p:cNvSpPr/>
          <p:nvPr/>
        </p:nvSpPr>
        <p:spPr>
          <a:xfrm>
            <a:off x="6718300" y="1680881"/>
            <a:ext cx="1518920" cy="516145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3FB140A2-D77F-4639-933C-264388033819}"/>
              </a:ext>
            </a:extLst>
          </p:cNvPr>
          <p:cNvSpPr/>
          <p:nvPr/>
        </p:nvSpPr>
        <p:spPr>
          <a:xfrm>
            <a:off x="2325080" y="1513840"/>
            <a:ext cx="3902999" cy="4842510"/>
          </a:xfrm>
          <a:custGeom>
            <a:avLst/>
            <a:gdLst>
              <a:gd name="connsiteX0" fmla="*/ 650513 w 3902999"/>
              <a:gd name="connsiteY0" fmla="*/ 0 h 4842510"/>
              <a:gd name="connsiteX1" fmla="*/ 3902999 w 3902999"/>
              <a:gd name="connsiteY1" fmla="*/ 0 h 4842510"/>
              <a:gd name="connsiteX2" fmla="*/ 3902999 w 3902999"/>
              <a:gd name="connsiteY2" fmla="*/ 0 h 4842510"/>
              <a:gd name="connsiteX3" fmla="*/ 3902999 w 3902999"/>
              <a:gd name="connsiteY3" fmla="*/ 4191997 h 4842510"/>
              <a:gd name="connsiteX4" fmla="*/ 3252486 w 3902999"/>
              <a:gd name="connsiteY4" fmla="*/ 4842510 h 4842510"/>
              <a:gd name="connsiteX5" fmla="*/ 0 w 3902999"/>
              <a:gd name="connsiteY5" fmla="*/ 4842510 h 4842510"/>
              <a:gd name="connsiteX6" fmla="*/ 0 w 3902999"/>
              <a:gd name="connsiteY6" fmla="*/ 4842510 h 4842510"/>
              <a:gd name="connsiteX7" fmla="*/ 0 w 3902999"/>
              <a:gd name="connsiteY7" fmla="*/ 650513 h 4842510"/>
              <a:gd name="connsiteX8" fmla="*/ 650513 w 3902999"/>
              <a:gd name="connsiteY8" fmla="*/ 0 h 48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2999" h="4842510" extrusionOk="0">
                <a:moveTo>
                  <a:pt x="650513" y="0"/>
                </a:moveTo>
                <a:cubicBezTo>
                  <a:pt x="2192888" y="-28016"/>
                  <a:pt x="2639101" y="160378"/>
                  <a:pt x="3902999" y="0"/>
                </a:cubicBezTo>
                <a:lnTo>
                  <a:pt x="3902999" y="0"/>
                </a:lnTo>
                <a:cubicBezTo>
                  <a:pt x="3812399" y="1557996"/>
                  <a:pt x="3741904" y="2203073"/>
                  <a:pt x="3902999" y="4191997"/>
                </a:cubicBezTo>
                <a:cubicBezTo>
                  <a:pt x="3889466" y="4551812"/>
                  <a:pt x="3600355" y="4837356"/>
                  <a:pt x="3252486" y="4842510"/>
                </a:cubicBezTo>
                <a:cubicBezTo>
                  <a:pt x="2666941" y="4804441"/>
                  <a:pt x="394953" y="4682529"/>
                  <a:pt x="0" y="4842510"/>
                </a:cubicBezTo>
                <a:lnTo>
                  <a:pt x="0" y="4842510"/>
                </a:lnTo>
                <a:cubicBezTo>
                  <a:pt x="121427" y="3158279"/>
                  <a:pt x="104386" y="2289511"/>
                  <a:pt x="0" y="650513"/>
                </a:cubicBezTo>
                <a:cubicBezTo>
                  <a:pt x="2013" y="263124"/>
                  <a:pt x="322819" y="20871"/>
                  <a:pt x="65051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39A3924-087F-4114-9CBB-8C24566FC589}"/>
              </a:ext>
            </a:extLst>
          </p:cNvPr>
          <p:cNvSpPr/>
          <p:nvPr/>
        </p:nvSpPr>
        <p:spPr>
          <a:xfrm>
            <a:off x="6228080" y="1513839"/>
            <a:ext cx="589280" cy="4149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1EFD09-F6B6-4E98-AAD7-991C7C531A22}"/>
              </a:ext>
            </a:extLst>
          </p:cNvPr>
          <p:cNvSpPr/>
          <p:nvPr/>
        </p:nvSpPr>
        <p:spPr>
          <a:xfrm>
            <a:off x="8716572" y="3935095"/>
            <a:ext cx="3191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are </a:t>
            </a:r>
            <a:r>
              <a:rPr lang="pt-BR" dirty="0" err="1">
                <a:latin typeface="TimesNewRomanPSMT"/>
              </a:rPr>
              <a:t>travelling</a:t>
            </a:r>
            <a:r>
              <a:rPr lang="pt-BR" dirty="0">
                <a:latin typeface="TimesNewRomanPSMT"/>
              </a:rPr>
              <a:t> too </a:t>
            </a:r>
            <a:r>
              <a:rPr lang="pt-BR" dirty="0" err="1">
                <a:latin typeface="TimesNewRomanPSMT"/>
              </a:rPr>
              <a:t>much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40074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43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FDA7A84-E090-4D2F-B067-18667D0FAA5B}"/>
              </a:ext>
            </a:extLst>
          </p:cNvPr>
          <p:cNvSpPr/>
          <p:nvPr/>
        </p:nvSpPr>
        <p:spPr>
          <a:xfrm>
            <a:off x="6718300" y="1680881"/>
            <a:ext cx="1518920" cy="516145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3FB140A2-D77F-4639-933C-264388033819}"/>
              </a:ext>
            </a:extLst>
          </p:cNvPr>
          <p:cNvSpPr/>
          <p:nvPr/>
        </p:nvSpPr>
        <p:spPr>
          <a:xfrm>
            <a:off x="2325080" y="1513840"/>
            <a:ext cx="3902999" cy="4842510"/>
          </a:xfrm>
          <a:custGeom>
            <a:avLst/>
            <a:gdLst>
              <a:gd name="connsiteX0" fmla="*/ 650513 w 3902999"/>
              <a:gd name="connsiteY0" fmla="*/ 0 h 4842510"/>
              <a:gd name="connsiteX1" fmla="*/ 3902999 w 3902999"/>
              <a:gd name="connsiteY1" fmla="*/ 0 h 4842510"/>
              <a:gd name="connsiteX2" fmla="*/ 3902999 w 3902999"/>
              <a:gd name="connsiteY2" fmla="*/ 0 h 4842510"/>
              <a:gd name="connsiteX3" fmla="*/ 3902999 w 3902999"/>
              <a:gd name="connsiteY3" fmla="*/ 4191997 h 4842510"/>
              <a:gd name="connsiteX4" fmla="*/ 3252486 w 3902999"/>
              <a:gd name="connsiteY4" fmla="*/ 4842510 h 4842510"/>
              <a:gd name="connsiteX5" fmla="*/ 0 w 3902999"/>
              <a:gd name="connsiteY5" fmla="*/ 4842510 h 4842510"/>
              <a:gd name="connsiteX6" fmla="*/ 0 w 3902999"/>
              <a:gd name="connsiteY6" fmla="*/ 4842510 h 4842510"/>
              <a:gd name="connsiteX7" fmla="*/ 0 w 3902999"/>
              <a:gd name="connsiteY7" fmla="*/ 650513 h 4842510"/>
              <a:gd name="connsiteX8" fmla="*/ 650513 w 3902999"/>
              <a:gd name="connsiteY8" fmla="*/ 0 h 48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2999" h="4842510" extrusionOk="0">
                <a:moveTo>
                  <a:pt x="650513" y="0"/>
                </a:moveTo>
                <a:cubicBezTo>
                  <a:pt x="2192888" y="-28016"/>
                  <a:pt x="2639101" y="160378"/>
                  <a:pt x="3902999" y="0"/>
                </a:cubicBezTo>
                <a:lnTo>
                  <a:pt x="3902999" y="0"/>
                </a:lnTo>
                <a:cubicBezTo>
                  <a:pt x="3812399" y="1557996"/>
                  <a:pt x="3741904" y="2203073"/>
                  <a:pt x="3902999" y="4191997"/>
                </a:cubicBezTo>
                <a:cubicBezTo>
                  <a:pt x="3889466" y="4551812"/>
                  <a:pt x="3600355" y="4837356"/>
                  <a:pt x="3252486" y="4842510"/>
                </a:cubicBezTo>
                <a:cubicBezTo>
                  <a:pt x="2666941" y="4804441"/>
                  <a:pt x="394953" y="4682529"/>
                  <a:pt x="0" y="4842510"/>
                </a:cubicBezTo>
                <a:lnTo>
                  <a:pt x="0" y="4842510"/>
                </a:lnTo>
                <a:cubicBezTo>
                  <a:pt x="121427" y="3158279"/>
                  <a:pt x="104386" y="2289511"/>
                  <a:pt x="0" y="650513"/>
                </a:cubicBezTo>
                <a:cubicBezTo>
                  <a:pt x="2013" y="263124"/>
                  <a:pt x="322819" y="20871"/>
                  <a:pt x="65051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39A3924-087F-4114-9CBB-8C24566FC589}"/>
              </a:ext>
            </a:extLst>
          </p:cNvPr>
          <p:cNvSpPr/>
          <p:nvPr/>
        </p:nvSpPr>
        <p:spPr>
          <a:xfrm>
            <a:off x="6228080" y="1513839"/>
            <a:ext cx="589280" cy="4149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D6F8C2-D483-4452-836C-A10BE11CE839}"/>
              </a:ext>
            </a:extLst>
          </p:cNvPr>
          <p:cNvSpPr txBox="1"/>
          <p:nvPr/>
        </p:nvSpPr>
        <p:spPr>
          <a:xfrm>
            <a:off x="8964533" y="4746884"/>
            <a:ext cx="2715099" cy="12349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D2325B3-E571-483C-AC80-34B16062527F}"/>
              </a:ext>
            </a:extLst>
          </p:cNvPr>
          <p:cNvSpPr/>
          <p:nvPr/>
        </p:nvSpPr>
        <p:spPr>
          <a:xfrm>
            <a:off x="8726209" y="3947095"/>
            <a:ext cx="3191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are </a:t>
            </a:r>
            <a:r>
              <a:rPr lang="pt-BR" dirty="0" err="1">
                <a:latin typeface="TimesNewRomanPSMT"/>
              </a:rPr>
              <a:t>travelling</a:t>
            </a:r>
            <a:r>
              <a:rPr lang="pt-BR" dirty="0">
                <a:latin typeface="TimesNewRomanPSMT"/>
              </a:rPr>
              <a:t> too </a:t>
            </a:r>
            <a:r>
              <a:rPr lang="pt-BR" dirty="0" err="1">
                <a:latin typeface="TimesNewRomanPSMT"/>
              </a:rPr>
              <a:t>much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816549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AA34D3-3349-4110-A92C-6FA7EE835825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790347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2EF4C6-30B9-42B5-9688-2907BBCB6A5A}"/>
              </a:ext>
            </a:extLst>
          </p:cNvPr>
          <p:cNvSpPr/>
          <p:nvPr/>
        </p:nvSpPr>
        <p:spPr>
          <a:xfrm>
            <a:off x="8302004" y="3105831"/>
            <a:ext cx="256710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(A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little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better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than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oldest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version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C915CE-87E3-48B3-A7F6-07210532C0BA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226408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2EF4C6-30B9-42B5-9688-2907BBCB6A5A}"/>
              </a:ext>
            </a:extLst>
          </p:cNvPr>
          <p:cNvSpPr/>
          <p:nvPr/>
        </p:nvSpPr>
        <p:spPr>
          <a:xfrm>
            <a:off x="8302004" y="3105831"/>
            <a:ext cx="256710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(A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little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better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than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oldest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version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205A03-5074-4C50-86B7-C775DE9DB9F7}"/>
              </a:ext>
            </a:extLst>
          </p:cNvPr>
          <p:cNvSpPr txBox="1"/>
          <p:nvPr/>
        </p:nvSpPr>
        <p:spPr>
          <a:xfrm>
            <a:off x="897105" y="2957155"/>
            <a:ext cx="2337894" cy="9436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b="1" i="0" dirty="0"/>
              <a:t>Still </a:t>
            </a:r>
            <a:r>
              <a:rPr lang="pt-BR" b="1" i="0" dirty="0" err="1"/>
              <a:t>needs</a:t>
            </a:r>
            <a:r>
              <a:rPr lang="pt-BR" b="1" i="0" dirty="0"/>
              <a:t> </a:t>
            </a:r>
            <a:r>
              <a:rPr lang="pt-BR" b="1" i="0" dirty="0" err="1"/>
              <a:t>parameterization</a:t>
            </a:r>
            <a:r>
              <a:rPr lang="pt-BR" b="1" i="0" dirty="0"/>
              <a:t> </a:t>
            </a:r>
            <a:r>
              <a:rPr lang="pt-BR" b="1" i="0" dirty="0" err="1"/>
              <a:t>and</a:t>
            </a:r>
            <a:r>
              <a:rPr lang="pt-BR" b="1" i="0" dirty="0"/>
              <a:t> </a:t>
            </a:r>
            <a:r>
              <a:rPr lang="pt-BR" b="1" i="0" dirty="0" err="1"/>
              <a:t>calibration</a:t>
            </a:r>
            <a:endParaRPr lang="pt-BR" b="1" i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47EBDD-1AB4-4A47-ABAC-9C3D31254E3A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964201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5690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A4A27F21-721E-42F9-AA14-0D507B81A373}"/>
              </a:ext>
            </a:extLst>
          </p:cNvPr>
          <p:cNvPicPr/>
          <p:nvPr/>
        </p:nvPicPr>
        <p:blipFill rotWithShape="1">
          <a:blip r:embed="rId3"/>
          <a:srcRect l="-43000" r="43000"/>
          <a:stretch/>
        </p:blipFill>
        <p:spPr bwMode="auto">
          <a:xfrm>
            <a:off x="-2880000" y="818826"/>
            <a:ext cx="7062729" cy="60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13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7735D2-DDF4-42C5-B52F-77F7CF82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1381503"/>
            <a:ext cx="4991418" cy="46667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DA6B64-D84B-4C69-B020-0075312D1FD0}"/>
              </a:ext>
            </a:extLst>
          </p:cNvPr>
          <p:cNvPicPr/>
          <p:nvPr/>
        </p:nvPicPr>
        <p:blipFill rotWithShape="1">
          <a:blip r:embed="rId4"/>
          <a:srcRect l="-43000" r="43000"/>
          <a:stretch/>
        </p:blipFill>
        <p:spPr bwMode="auto">
          <a:xfrm>
            <a:off x="-2880000" y="818826"/>
            <a:ext cx="7062729" cy="600720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DB15A510-C6D6-4F05-9073-5760C5E58E2B}"/>
              </a:ext>
            </a:extLst>
          </p:cNvPr>
          <p:cNvGrpSpPr/>
          <p:nvPr/>
        </p:nvGrpSpPr>
        <p:grpSpPr>
          <a:xfrm>
            <a:off x="203741" y="2217907"/>
            <a:ext cx="4066701" cy="4498704"/>
            <a:chOff x="203741" y="2217907"/>
            <a:chExt cx="4066701" cy="449870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9307D70-C1C3-4353-8396-2B6583E3A935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4A7B58-FA8D-42C0-9396-08F0DF7968D3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68F435CB-CC91-4D89-8D11-D1CD42D4B6DA}"/>
              </a:ext>
            </a:extLst>
          </p:cNvPr>
          <p:cNvSpPr/>
          <p:nvPr/>
        </p:nvSpPr>
        <p:spPr>
          <a:xfrm>
            <a:off x="368982" y="833246"/>
            <a:ext cx="4168294" cy="1574288"/>
          </a:xfrm>
          <a:custGeom>
            <a:avLst/>
            <a:gdLst>
              <a:gd name="connsiteX0" fmla="*/ 262387 w 4168294"/>
              <a:gd name="connsiteY0" fmla="*/ 0 h 1574288"/>
              <a:gd name="connsiteX1" fmla="*/ 4168294 w 4168294"/>
              <a:gd name="connsiteY1" fmla="*/ 0 h 1574288"/>
              <a:gd name="connsiteX2" fmla="*/ 4168294 w 4168294"/>
              <a:gd name="connsiteY2" fmla="*/ 0 h 1574288"/>
              <a:gd name="connsiteX3" fmla="*/ 4168294 w 4168294"/>
              <a:gd name="connsiteY3" fmla="*/ 1311901 h 1574288"/>
              <a:gd name="connsiteX4" fmla="*/ 3905907 w 4168294"/>
              <a:gd name="connsiteY4" fmla="*/ 1574288 h 1574288"/>
              <a:gd name="connsiteX5" fmla="*/ 0 w 4168294"/>
              <a:gd name="connsiteY5" fmla="*/ 1574288 h 1574288"/>
              <a:gd name="connsiteX6" fmla="*/ 0 w 4168294"/>
              <a:gd name="connsiteY6" fmla="*/ 1574288 h 1574288"/>
              <a:gd name="connsiteX7" fmla="*/ 0 w 4168294"/>
              <a:gd name="connsiteY7" fmla="*/ 262387 h 1574288"/>
              <a:gd name="connsiteX8" fmla="*/ 262387 w 4168294"/>
              <a:gd name="connsiteY8" fmla="*/ 0 h 15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94" h="1574288" extrusionOk="0">
                <a:moveTo>
                  <a:pt x="262387" y="0"/>
                </a:moveTo>
                <a:cubicBezTo>
                  <a:pt x="1702535" y="-28016"/>
                  <a:pt x="3702215" y="160378"/>
                  <a:pt x="4168294" y="0"/>
                </a:cubicBezTo>
                <a:lnTo>
                  <a:pt x="4168294" y="0"/>
                </a:lnTo>
                <a:cubicBezTo>
                  <a:pt x="4227906" y="242274"/>
                  <a:pt x="4150436" y="753670"/>
                  <a:pt x="4168294" y="1311901"/>
                </a:cubicBezTo>
                <a:cubicBezTo>
                  <a:pt x="4163872" y="1456992"/>
                  <a:pt x="4045890" y="1572060"/>
                  <a:pt x="3905907" y="1574288"/>
                </a:cubicBezTo>
                <a:cubicBezTo>
                  <a:pt x="2068974" y="1536219"/>
                  <a:pt x="1000979" y="1414307"/>
                  <a:pt x="0" y="1574288"/>
                </a:cubicBezTo>
                <a:lnTo>
                  <a:pt x="0" y="1574288"/>
                </a:lnTo>
                <a:cubicBezTo>
                  <a:pt x="-111335" y="1115649"/>
                  <a:pt x="94591" y="413276"/>
                  <a:pt x="0" y="262387"/>
                </a:cubicBezTo>
                <a:cubicBezTo>
                  <a:pt x="1339" y="98767"/>
                  <a:pt x="141037" y="15575"/>
                  <a:pt x="262387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3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C23411B-BAC0-4B1C-8B43-4CBDF2EFF124}"/>
              </a:ext>
            </a:extLst>
          </p:cNvPr>
          <p:cNvSpPr/>
          <p:nvPr/>
        </p:nvSpPr>
        <p:spPr>
          <a:xfrm>
            <a:off x="7557858" y="708901"/>
            <a:ext cx="3723118" cy="1894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shadow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: </a:t>
            </a:r>
          </a:p>
          <a:p>
            <a:pPr marL="285750" indent="-285750" algn="ctr">
              <a:spcBef>
                <a:spcPts val="600"/>
              </a:spcBef>
              <a:buFontTx/>
              <a:buChar char="-"/>
            </a:pP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Spatially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explicit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result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of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dispersal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(Nathan et al. 2012)</a:t>
            </a:r>
          </a:p>
          <a:p>
            <a:pPr algn="ctr">
              <a:spcBef>
                <a:spcPts val="600"/>
              </a:spcBef>
            </a:pP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-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Linked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to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density-dependent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processes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competition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,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predation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Comita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et al. 2014)</a:t>
            </a:r>
          </a:p>
        </p:txBody>
      </p:sp>
      <p:grpSp>
        <p:nvGrpSpPr>
          <p:cNvPr id="52" name="Grupo 28">
            <a:extLst>
              <a:ext uri="{FF2B5EF4-FFF2-40B4-BE49-F238E27FC236}">
                <a16:creationId xmlns:a16="http://schemas.microsoft.com/office/drawing/2014/main" id="{BA237213-C106-49AD-9DE3-DAED555AE1BD}"/>
              </a:ext>
            </a:extLst>
          </p:cNvPr>
          <p:cNvGrpSpPr/>
          <p:nvPr/>
        </p:nvGrpSpPr>
        <p:grpSpPr>
          <a:xfrm>
            <a:off x="4072380" y="1163627"/>
            <a:ext cx="3277004" cy="1853891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53" name="Grupo 21">
              <a:extLst>
                <a:ext uri="{FF2B5EF4-FFF2-40B4-BE49-F238E27FC236}">
                  <a16:creationId xmlns:a16="http://schemas.microsoft.com/office/drawing/2014/main" id="{545AD3C1-A558-46E3-8B6A-96B13C17CB42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EEA58D1-0F37-4469-80C8-19E41EFBCAE2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9243C5B-E824-444C-90B8-94E41BD2A48E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79F24CFC-D9AD-4990-877B-C91767BB0A81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ector de seta reta 26">
              <a:extLst>
                <a:ext uri="{FF2B5EF4-FFF2-40B4-BE49-F238E27FC236}">
                  <a16:creationId xmlns:a16="http://schemas.microsoft.com/office/drawing/2014/main" id="{629D1EA9-196F-4C14-8F06-46F83F3305C8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C3681C-FD90-47E3-84D7-52522F99F910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08BB2C9-7178-475F-A6DA-085B5F8C2B08}"/>
              </a:ext>
            </a:extLst>
          </p:cNvPr>
          <p:cNvSpPr txBox="1"/>
          <p:nvPr/>
        </p:nvSpPr>
        <p:spPr>
          <a:xfrm>
            <a:off x="7557858" y="2670614"/>
            <a:ext cx="3723118" cy="58928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Dispersal</a:t>
            </a:r>
            <a:r>
              <a:rPr lang="pt-BR" sz="1800" i="1" dirty="0"/>
              <a:t> </a:t>
            </a:r>
            <a:r>
              <a:rPr lang="pt-BR" sz="1800" i="1" dirty="0" err="1"/>
              <a:t>Distance</a:t>
            </a:r>
            <a:r>
              <a:rPr lang="pt-BR" sz="1800" i="1" dirty="0"/>
              <a:t> (SDD) as proxy for SDE</a:t>
            </a:r>
          </a:p>
        </p:txBody>
      </p:sp>
    </p:spTree>
    <p:extLst>
      <p:ext uri="{BB962C8B-B14F-4D97-AF65-F5344CB8AC3E}">
        <p14:creationId xmlns:p14="http://schemas.microsoft.com/office/powerpoint/2010/main" val="67012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9794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4FCB6-EA0B-4DE5-9D72-019C9D181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5296" y="818826"/>
            <a:ext cx="7062729" cy="600720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C25137AC-DE60-4001-BDBB-B175C2C261BC}"/>
              </a:ext>
            </a:extLst>
          </p:cNvPr>
          <p:cNvGrpSpPr/>
          <p:nvPr/>
        </p:nvGrpSpPr>
        <p:grpSpPr>
          <a:xfrm>
            <a:off x="1653310" y="818826"/>
            <a:ext cx="2390790" cy="6039174"/>
            <a:chOff x="203741" y="2217907"/>
            <a:chExt cx="4066701" cy="449870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0D13B48-8264-4F88-9168-BC048AA5DDA5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C3B5852-AF8E-44C3-97B8-614CF63719C7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939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4FCB6-EA0B-4DE5-9D72-019C9D181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5296" y="818826"/>
            <a:ext cx="7062729" cy="60072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CF24281-A65C-4084-BC52-5573D2CE8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015" y="1631315"/>
            <a:ext cx="4739689" cy="340692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9C3737E-387A-4EA5-B7FE-130259D7269A}"/>
              </a:ext>
            </a:extLst>
          </p:cNvPr>
          <p:cNvGrpSpPr/>
          <p:nvPr/>
        </p:nvGrpSpPr>
        <p:grpSpPr>
          <a:xfrm>
            <a:off x="1653310" y="818826"/>
            <a:ext cx="2390790" cy="6039174"/>
            <a:chOff x="203741" y="2217907"/>
            <a:chExt cx="4066701" cy="449870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5FA9969-F868-4A85-8FD5-4A1B4D2930B4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E9B8213-73D5-48AB-A2A1-067DB5813DA6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06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53</a:t>
            </a:fld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A231EEE-231F-446F-9091-470F38B8F603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53310059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6387497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5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SCENARIO SIMULATION</a:t>
            </a:r>
          </a:p>
        </p:txBody>
      </p:sp>
    </p:spTree>
    <p:extLst>
      <p:ext uri="{BB962C8B-B14F-4D97-AF65-F5344CB8AC3E}">
        <p14:creationId xmlns:p14="http://schemas.microsoft.com/office/powerpoint/2010/main" val="1725205097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aixaDeTexto 97">
            <a:extLst>
              <a:ext uri="{FF2B5EF4-FFF2-40B4-BE49-F238E27FC236}">
                <a16:creationId xmlns:a16="http://schemas.microsoft.com/office/drawing/2014/main" id="{173A5445-CFC6-4EA8-925D-DC9E3F551D4D}"/>
              </a:ext>
            </a:extLst>
          </p:cNvPr>
          <p:cNvSpPr txBox="1"/>
          <p:nvPr/>
        </p:nvSpPr>
        <p:spPr>
          <a:xfrm>
            <a:off x="895877" y="1622162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1: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614581-DA17-480B-8B4B-EC301B805520}"/>
              </a:ext>
            </a:extLst>
          </p:cNvPr>
          <p:cNvSpPr/>
          <p:nvPr/>
        </p:nvSpPr>
        <p:spPr>
          <a:xfrm>
            <a:off x="8354865" y="8827"/>
            <a:ext cx="1822368" cy="28940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E4B927DE-0945-4D14-9FAD-8F11AD48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55</a:t>
            </a:fld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6D53F36A-E451-4320-B5B3-7569251D1BB9}"/>
              </a:ext>
            </a:extLst>
          </p:cNvPr>
          <p:cNvSpPr txBox="1"/>
          <p:nvPr/>
        </p:nvSpPr>
        <p:spPr>
          <a:xfrm>
            <a:off x="100851" y="117970"/>
            <a:ext cx="6387497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5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SCENARIO SIMULATION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A0F36EE2-4228-4F58-A2CD-B5DAE6C2FADC}"/>
              </a:ext>
            </a:extLst>
          </p:cNvPr>
          <p:cNvSpPr txBox="1"/>
          <p:nvPr/>
        </p:nvSpPr>
        <p:spPr>
          <a:xfrm>
            <a:off x="4986610" y="1583940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2: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A21998FF-29AA-4D88-8784-D8E61719CF4A}"/>
              </a:ext>
            </a:extLst>
          </p:cNvPr>
          <p:cNvSpPr txBox="1"/>
          <p:nvPr/>
        </p:nvSpPr>
        <p:spPr>
          <a:xfrm>
            <a:off x="8995742" y="1574019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3:</a:t>
            </a:r>
          </a:p>
        </p:txBody>
      </p: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35AF53F-E960-4FA3-B649-18B72A173D4E}"/>
              </a:ext>
            </a:extLst>
          </p:cNvPr>
          <p:cNvGrpSpPr/>
          <p:nvPr/>
        </p:nvGrpSpPr>
        <p:grpSpPr>
          <a:xfrm>
            <a:off x="3959178" y="3166990"/>
            <a:ext cx="3898792" cy="2789748"/>
            <a:chOff x="6034893" y="3921513"/>
            <a:chExt cx="2195449" cy="1810192"/>
          </a:xfrm>
        </p:grpSpPr>
        <p:sp>
          <p:nvSpPr>
            <p:cNvPr id="101" name="Retângulo: Cantos Arredondados 100">
              <a:extLst>
                <a:ext uri="{FF2B5EF4-FFF2-40B4-BE49-F238E27FC236}">
                  <a16:creationId xmlns:a16="http://schemas.microsoft.com/office/drawing/2014/main" id="{B9D6B621-6FE8-4E29-A571-2D1BAB4DE3A1}"/>
                </a:ext>
              </a:extLst>
            </p:cNvPr>
            <p:cNvSpPr/>
            <p:nvPr/>
          </p:nvSpPr>
          <p:spPr>
            <a:xfrm>
              <a:off x="6109855" y="5270240"/>
              <a:ext cx="316007" cy="2690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75B72766-F795-4D7D-B267-7F338F1AE329}"/>
                </a:ext>
              </a:extLst>
            </p:cNvPr>
            <p:cNvSpPr/>
            <p:nvPr/>
          </p:nvSpPr>
          <p:spPr>
            <a:xfrm>
              <a:off x="7651730" y="5254754"/>
              <a:ext cx="578612" cy="300060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609448DB-29CD-4758-A14C-81455C7E8FAC}"/>
                </a:ext>
              </a:extLst>
            </p:cNvPr>
            <p:cNvGrpSpPr/>
            <p:nvPr/>
          </p:nvGrpSpPr>
          <p:grpSpPr>
            <a:xfrm>
              <a:off x="6034893" y="3921513"/>
              <a:ext cx="2103675" cy="1810192"/>
              <a:chOff x="6034893" y="3921513"/>
              <a:chExt cx="2103675" cy="1810192"/>
            </a:xfrm>
          </p:grpSpPr>
          <p:grpSp>
            <p:nvGrpSpPr>
              <p:cNvPr id="106" name="Agrupar 105">
                <a:extLst>
                  <a:ext uri="{FF2B5EF4-FFF2-40B4-BE49-F238E27FC236}">
                    <a16:creationId xmlns:a16="http://schemas.microsoft.com/office/drawing/2014/main" id="{867E1BE5-3821-4D52-A8C5-82623727EBF9}"/>
                  </a:ext>
                </a:extLst>
              </p:cNvPr>
              <p:cNvGrpSpPr/>
              <p:nvPr/>
            </p:nvGrpSpPr>
            <p:grpSpPr>
              <a:xfrm>
                <a:off x="6034893" y="3921513"/>
                <a:ext cx="2103675" cy="1810192"/>
                <a:chOff x="5757898" y="2442979"/>
                <a:chExt cx="2704560" cy="2484445"/>
              </a:xfrm>
            </p:grpSpPr>
            <p:grpSp>
              <p:nvGrpSpPr>
                <p:cNvPr id="108" name="Agrupar 107">
                  <a:extLst>
                    <a:ext uri="{FF2B5EF4-FFF2-40B4-BE49-F238E27FC236}">
                      <a16:creationId xmlns:a16="http://schemas.microsoft.com/office/drawing/2014/main" id="{523EBDEB-DA54-4EA2-9F3C-4D26D92ECAA2}"/>
                    </a:ext>
                  </a:extLst>
                </p:cNvPr>
                <p:cNvGrpSpPr/>
                <p:nvPr/>
              </p:nvGrpSpPr>
              <p:grpSpPr>
                <a:xfrm>
                  <a:off x="5757898" y="2442979"/>
                  <a:ext cx="2704560" cy="1735415"/>
                  <a:chOff x="5552869" y="2496235"/>
                  <a:chExt cx="2704560" cy="1735415"/>
                </a:xfrm>
              </p:grpSpPr>
              <p:cxnSp>
                <p:nvCxnSpPr>
                  <p:cNvPr id="110" name="Conector de Seta Reta 109">
                    <a:extLst>
                      <a:ext uri="{FF2B5EF4-FFF2-40B4-BE49-F238E27FC236}">
                        <a16:creationId xmlns:a16="http://schemas.microsoft.com/office/drawing/2014/main" id="{6F7988CC-780B-43C0-99A6-E317440246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2496235"/>
                    <a:ext cx="0" cy="173541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ector de Seta Reta 110">
                    <a:extLst>
                      <a:ext uri="{FF2B5EF4-FFF2-40B4-BE49-F238E27FC236}">
                        <a16:creationId xmlns:a16="http://schemas.microsoft.com/office/drawing/2014/main" id="{9A70BE03-9E67-4965-BFB8-039A766F89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4231649"/>
                    <a:ext cx="2704560" cy="1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9" name="CaixaDeTexto 108">
                  <a:extLst>
                    <a:ext uri="{FF2B5EF4-FFF2-40B4-BE49-F238E27FC236}">
                      <a16:creationId xmlns:a16="http://schemas.microsoft.com/office/drawing/2014/main" id="{D98AA91F-6D00-4A74-A339-140AD9E62D61}"/>
                    </a:ext>
                  </a:extLst>
                </p:cNvPr>
                <p:cNvSpPr txBox="1"/>
                <p:nvPr/>
              </p:nvSpPr>
              <p:spPr>
                <a:xfrm>
                  <a:off x="6244711" y="4209317"/>
                  <a:ext cx="1730930" cy="718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 err="1">
                      <a:latin typeface="TimesNewRomanPSMT"/>
                      <a:cs typeface="Aparajita" panose="020B0502040204020203" pitchFamily="18" charset="0"/>
                    </a:rPr>
                    <a:t>Fragment</a:t>
                  </a:r>
                  <a:r>
                    <a:rPr lang="pt-BR" sz="1400" dirty="0">
                      <a:latin typeface="TimesNewRomanPSMT"/>
                      <a:cs typeface="Aparajita" panose="020B0502040204020203" pitchFamily="18" charset="0"/>
                    </a:rPr>
                    <a:t> shape (SI)</a:t>
                  </a:r>
                </a:p>
              </p:txBody>
            </p:sp>
          </p:grp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58C6340F-4487-4065-9315-19CC909E0F07}"/>
                  </a:ext>
                </a:extLst>
              </p:cNvPr>
              <p:cNvSpPr/>
              <p:nvPr/>
            </p:nvSpPr>
            <p:spPr>
              <a:xfrm>
                <a:off x="6157956" y="4309552"/>
                <a:ext cx="1783080" cy="754380"/>
              </a:xfrm>
              <a:custGeom>
                <a:avLst/>
                <a:gdLst>
                  <a:gd name="connsiteX0" fmla="*/ 0 w 1783080"/>
                  <a:gd name="connsiteY0" fmla="*/ 754380 h 754380"/>
                  <a:gd name="connsiteX1" fmla="*/ 922020 w 1783080"/>
                  <a:gd name="connsiteY1" fmla="*/ 114300 h 754380"/>
                  <a:gd name="connsiteX2" fmla="*/ 1783080 w 1783080"/>
                  <a:gd name="connsiteY2" fmla="*/ 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3080" h="754380">
                    <a:moveTo>
                      <a:pt x="0" y="754380"/>
                    </a:moveTo>
                    <a:cubicBezTo>
                      <a:pt x="312420" y="497205"/>
                      <a:pt x="624840" y="240030"/>
                      <a:pt x="922020" y="114300"/>
                    </a:cubicBezTo>
                    <a:cubicBezTo>
                      <a:pt x="1219200" y="-11430"/>
                      <a:pt x="1590040" y="19050"/>
                      <a:pt x="1783080" y="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</p:grp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08A0AB68-20E7-4A51-B6F8-9D7621A1720C}"/>
              </a:ext>
            </a:extLst>
          </p:cNvPr>
          <p:cNvGrpSpPr/>
          <p:nvPr/>
        </p:nvGrpSpPr>
        <p:grpSpPr>
          <a:xfrm>
            <a:off x="-348833" y="3166990"/>
            <a:ext cx="4116060" cy="2721806"/>
            <a:chOff x="5303415" y="2283512"/>
            <a:chExt cx="2892455" cy="1810191"/>
          </a:xfrm>
        </p:grpSpPr>
        <p:grpSp>
          <p:nvGrpSpPr>
            <p:cNvPr id="113" name="Agrupar 112">
              <a:extLst>
                <a:ext uri="{FF2B5EF4-FFF2-40B4-BE49-F238E27FC236}">
                  <a16:creationId xmlns:a16="http://schemas.microsoft.com/office/drawing/2014/main" id="{1B484991-B720-48CE-A53C-A0F95B89A1FB}"/>
                </a:ext>
              </a:extLst>
            </p:cNvPr>
            <p:cNvGrpSpPr/>
            <p:nvPr/>
          </p:nvGrpSpPr>
          <p:grpSpPr>
            <a:xfrm>
              <a:off x="5303415" y="2283512"/>
              <a:ext cx="2892455" cy="1810191"/>
              <a:chOff x="4827281" y="2442979"/>
              <a:chExt cx="3718644" cy="2484444"/>
            </a:xfrm>
          </p:grpSpPr>
          <p:grpSp>
            <p:nvGrpSpPr>
              <p:cNvPr id="115" name="Agrupar 114">
                <a:extLst>
                  <a:ext uri="{FF2B5EF4-FFF2-40B4-BE49-F238E27FC236}">
                    <a16:creationId xmlns:a16="http://schemas.microsoft.com/office/drawing/2014/main" id="{57F30B8E-7F7F-4134-A6D9-2B4BD75A9C64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120" name="Conector de Seta Reta 119">
                  <a:extLst>
                    <a:ext uri="{FF2B5EF4-FFF2-40B4-BE49-F238E27FC236}">
                      <a16:creationId xmlns:a16="http://schemas.microsoft.com/office/drawing/2014/main" id="{AB0047FE-A76F-4BF8-BE8D-A45B60406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de Seta Reta 120">
                  <a:extLst>
                    <a:ext uri="{FF2B5EF4-FFF2-40B4-BE49-F238E27FC236}">
                      <a16:creationId xmlns:a16="http://schemas.microsoft.com/office/drawing/2014/main" id="{6F0C1F75-2C01-47D3-8964-4FC074C2B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2D39CCD3-5919-4B30-A030-70BD0F74D563}"/>
                  </a:ext>
                </a:extLst>
              </p:cNvPr>
              <p:cNvSpPr txBox="1"/>
              <p:nvPr/>
            </p:nvSpPr>
            <p:spPr>
              <a:xfrm>
                <a:off x="4827281" y="3014236"/>
                <a:ext cx="1188806" cy="53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SDD</a:t>
                </a:r>
                <a:br>
                  <a:rPr lang="pt-BR" sz="1600" dirty="0">
                    <a:latin typeface="TimesNewRomanPSMT"/>
                    <a:cs typeface="Aparajita" panose="020B0502040204020203" pitchFamily="18" charset="0"/>
                  </a:rPr>
                </a:br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(m)</a:t>
                </a: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34E7A0D0-8E9D-49AC-9A94-933DE71F2C33}"/>
                  </a:ext>
                </a:extLst>
              </p:cNvPr>
              <p:cNvSpPr/>
              <p:nvPr/>
            </p:nvSpPr>
            <p:spPr>
              <a:xfrm>
                <a:off x="5757898" y="4251467"/>
                <a:ext cx="280306" cy="25363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ED10AFE3-CF93-446F-819F-E4D89A6565AA}"/>
                  </a:ext>
                </a:extLst>
              </p:cNvPr>
              <p:cNvSpPr/>
              <p:nvPr/>
            </p:nvSpPr>
            <p:spPr>
              <a:xfrm>
                <a:off x="8139655" y="4283045"/>
                <a:ext cx="406270" cy="3693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2030C953-227A-4C82-B46B-88D72E4122F2}"/>
                  </a:ext>
                </a:extLst>
              </p:cNvPr>
              <p:cNvSpPr txBox="1"/>
              <p:nvPr/>
            </p:nvSpPr>
            <p:spPr>
              <a:xfrm>
                <a:off x="6244711" y="4209316"/>
                <a:ext cx="1730930" cy="718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Fragment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size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(ha)</a:t>
                </a:r>
              </a:p>
            </p:txBody>
          </p:sp>
        </p:grp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8640AE80-06C6-47AD-942B-B74E7D702733}"/>
                </a:ext>
              </a:extLst>
            </p:cNvPr>
            <p:cNvSpPr/>
            <p:nvPr/>
          </p:nvSpPr>
          <p:spPr>
            <a:xfrm>
              <a:off x="6157956" y="2411467"/>
              <a:ext cx="1763413" cy="981597"/>
            </a:xfrm>
            <a:custGeom>
              <a:avLst/>
              <a:gdLst>
                <a:gd name="connsiteX0" fmla="*/ 0 w 1783080"/>
                <a:gd name="connsiteY0" fmla="*/ 754380 h 754380"/>
                <a:gd name="connsiteX1" fmla="*/ 922020 w 1783080"/>
                <a:gd name="connsiteY1" fmla="*/ 114300 h 754380"/>
                <a:gd name="connsiteX2" fmla="*/ 1783080 w 1783080"/>
                <a:gd name="connsiteY2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080" h="754380">
                  <a:moveTo>
                    <a:pt x="0" y="754380"/>
                  </a:moveTo>
                  <a:cubicBezTo>
                    <a:pt x="312420" y="497205"/>
                    <a:pt x="624840" y="240030"/>
                    <a:pt x="922020" y="114300"/>
                  </a:cubicBezTo>
                  <a:cubicBezTo>
                    <a:pt x="1219200" y="-11430"/>
                    <a:pt x="1590040" y="19050"/>
                    <a:pt x="178308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D94ABA3C-6958-422C-9AB7-98840CD36C00}"/>
              </a:ext>
            </a:extLst>
          </p:cNvPr>
          <p:cNvGrpSpPr/>
          <p:nvPr/>
        </p:nvGrpSpPr>
        <p:grpSpPr>
          <a:xfrm>
            <a:off x="8020065" y="3166990"/>
            <a:ext cx="4082065" cy="2895598"/>
            <a:chOff x="6257807" y="5042734"/>
            <a:chExt cx="2273631" cy="1854334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446B6553-8601-455E-B9B9-85E23BAEF154}"/>
                </a:ext>
              </a:extLst>
            </p:cNvPr>
            <p:cNvGrpSpPr/>
            <p:nvPr/>
          </p:nvGrpSpPr>
          <p:grpSpPr>
            <a:xfrm>
              <a:off x="6257807" y="5042734"/>
              <a:ext cx="2218029" cy="1854334"/>
              <a:chOff x="5757898" y="2442979"/>
              <a:chExt cx="2851577" cy="2545030"/>
            </a:xfrm>
          </p:grpSpPr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id="{BA15951A-C568-4736-A397-D9AB808D575E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191" name="Conector de Seta Reta 190">
                  <a:extLst>
                    <a:ext uri="{FF2B5EF4-FFF2-40B4-BE49-F238E27FC236}">
                      <a16:creationId xmlns:a16="http://schemas.microsoft.com/office/drawing/2014/main" id="{20EE45C8-9DF2-47FE-825A-A04F9A4F1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de Seta Reta 191">
                  <a:extLst>
                    <a:ext uri="{FF2B5EF4-FFF2-40B4-BE49-F238E27FC236}">
                      <a16:creationId xmlns:a16="http://schemas.microsoft.com/office/drawing/2014/main" id="{C8448D2C-018E-4FA5-9980-9C14AD20C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CaixaDeTexto 189">
                <a:extLst>
                  <a:ext uri="{FF2B5EF4-FFF2-40B4-BE49-F238E27FC236}">
                    <a16:creationId xmlns:a16="http://schemas.microsoft.com/office/drawing/2014/main" id="{D8137978-8E89-4EB3-A376-D834739EBD11}"/>
                  </a:ext>
                </a:extLst>
              </p:cNvPr>
              <p:cNvSpPr txBox="1"/>
              <p:nvPr/>
            </p:nvSpPr>
            <p:spPr>
              <a:xfrm>
                <a:off x="5803680" y="4565592"/>
                <a:ext cx="2805795" cy="42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Clumpedness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degree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</p:grpSp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79D830AB-D0B3-4BCB-A5CC-281C526A1759}"/>
                </a:ext>
              </a:extLst>
            </p:cNvPr>
            <p:cNvGrpSpPr/>
            <p:nvPr/>
          </p:nvGrpSpPr>
          <p:grpSpPr>
            <a:xfrm>
              <a:off x="6443040" y="5189758"/>
              <a:ext cx="2088398" cy="1662016"/>
              <a:chOff x="6443040" y="5189758"/>
              <a:chExt cx="2088398" cy="1662016"/>
            </a:xfrm>
          </p:grpSpPr>
          <p:grpSp>
            <p:nvGrpSpPr>
              <p:cNvPr id="125" name="Agrupar 124">
                <a:extLst>
                  <a:ext uri="{FF2B5EF4-FFF2-40B4-BE49-F238E27FC236}">
                    <a16:creationId xmlns:a16="http://schemas.microsoft.com/office/drawing/2014/main" id="{60B6F81E-E64F-474E-BA01-066FD2775F34}"/>
                  </a:ext>
                </a:extLst>
              </p:cNvPr>
              <p:cNvGrpSpPr/>
              <p:nvPr/>
            </p:nvGrpSpPr>
            <p:grpSpPr>
              <a:xfrm>
                <a:off x="7183889" y="6344200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175" name="Agrupar 174">
                  <a:extLst>
                    <a:ext uri="{FF2B5EF4-FFF2-40B4-BE49-F238E27FC236}">
                      <a16:creationId xmlns:a16="http://schemas.microsoft.com/office/drawing/2014/main" id="{7ADA6EB1-49B6-415C-AFFB-B84916E645BA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79" name="Agrupar 178">
                    <a:extLst>
                      <a:ext uri="{FF2B5EF4-FFF2-40B4-BE49-F238E27FC236}">
                        <a16:creationId xmlns:a16="http://schemas.microsoft.com/office/drawing/2014/main" id="{8A95310C-86CF-4D7F-8D06-3E020EE450D5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84" name="Retângulo 183">
                      <a:extLst>
                        <a:ext uri="{FF2B5EF4-FFF2-40B4-BE49-F238E27FC236}">
                          <a16:creationId xmlns:a16="http://schemas.microsoft.com/office/drawing/2014/main" id="{51213223-526C-4EA3-9D30-BA21BC87D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85" name="Fluxograma: Mesclar 184">
                      <a:extLst>
                        <a:ext uri="{FF2B5EF4-FFF2-40B4-BE49-F238E27FC236}">
                          <a16:creationId xmlns:a16="http://schemas.microsoft.com/office/drawing/2014/main" id="{B863ABE2-79F6-43E0-8864-2A06BF13B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86" name="Fluxograma: Mesclar 185">
                      <a:extLst>
                        <a:ext uri="{FF2B5EF4-FFF2-40B4-BE49-F238E27FC236}">
                          <a16:creationId xmlns:a16="http://schemas.microsoft.com/office/drawing/2014/main" id="{961A9512-89AC-4E18-982C-52B430E7C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6303" y="1487547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87" name="Fluxograma: Mesclar 186">
                      <a:extLst>
                        <a:ext uri="{FF2B5EF4-FFF2-40B4-BE49-F238E27FC236}">
                          <a16:creationId xmlns:a16="http://schemas.microsoft.com/office/drawing/2014/main" id="{571A871A-8DC6-47AF-9FF4-C14698431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88" name="Fluxograma: Mesclar 187">
                      <a:extLst>
                        <a:ext uri="{FF2B5EF4-FFF2-40B4-BE49-F238E27FC236}">
                          <a16:creationId xmlns:a16="http://schemas.microsoft.com/office/drawing/2014/main" id="{C21DE98E-C6A4-4887-BF19-304ECFF3B3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80" name="Fluxograma: Mesclar 179">
                    <a:extLst>
                      <a:ext uri="{FF2B5EF4-FFF2-40B4-BE49-F238E27FC236}">
                        <a16:creationId xmlns:a16="http://schemas.microsoft.com/office/drawing/2014/main" id="{25D5111F-1AC6-4AA2-994C-CFAEE5AD3FB5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81" name="Fluxograma: Mesclar 180">
                    <a:extLst>
                      <a:ext uri="{FF2B5EF4-FFF2-40B4-BE49-F238E27FC236}">
                        <a16:creationId xmlns:a16="http://schemas.microsoft.com/office/drawing/2014/main" id="{B1E64645-6BB1-4790-AF38-85F692F2A8DC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82" name="Fluxograma: Mesclar 181">
                    <a:extLst>
                      <a:ext uri="{FF2B5EF4-FFF2-40B4-BE49-F238E27FC236}">
                        <a16:creationId xmlns:a16="http://schemas.microsoft.com/office/drawing/2014/main" id="{EF4922E6-BF3E-44C0-8453-580DE26F8EA5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83" name="Fluxograma: Mesclar 182">
                    <a:extLst>
                      <a:ext uri="{FF2B5EF4-FFF2-40B4-BE49-F238E27FC236}">
                        <a16:creationId xmlns:a16="http://schemas.microsoft.com/office/drawing/2014/main" id="{6E8AA6DC-52AB-4F24-B486-75348CD2DACC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176" name="Fluxograma: Mesclar 175">
                  <a:extLst>
                    <a:ext uri="{FF2B5EF4-FFF2-40B4-BE49-F238E27FC236}">
                      <a16:creationId xmlns:a16="http://schemas.microsoft.com/office/drawing/2014/main" id="{D3D708A2-C21A-458B-96E4-D94D0E47BD6B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77" name="Fluxograma: Mesclar 176">
                  <a:extLst>
                    <a:ext uri="{FF2B5EF4-FFF2-40B4-BE49-F238E27FC236}">
                      <a16:creationId xmlns:a16="http://schemas.microsoft.com/office/drawing/2014/main" id="{5A2E5D00-5C38-4CF3-A909-40A234E9E556}"/>
                    </a:ext>
                  </a:extLst>
                </p:cNvPr>
                <p:cNvSpPr/>
                <p:nvPr/>
              </p:nvSpPr>
              <p:spPr>
                <a:xfrm>
                  <a:off x="3026008" y="186479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78" name="Fluxograma: Mesclar 177">
                  <a:extLst>
                    <a:ext uri="{FF2B5EF4-FFF2-40B4-BE49-F238E27FC236}">
                      <a16:creationId xmlns:a16="http://schemas.microsoft.com/office/drawing/2014/main" id="{819EE2EE-6DCD-40D2-9C8B-205D45D67049}"/>
                    </a:ext>
                  </a:extLst>
                </p:cNvPr>
                <p:cNvSpPr/>
                <p:nvPr/>
              </p:nvSpPr>
              <p:spPr>
                <a:xfrm>
                  <a:off x="2917864" y="1974795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129" name="Agrupar 128">
                <a:extLst>
                  <a:ext uri="{FF2B5EF4-FFF2-40B4-BE49-F238E27FC236}">
                    <a16:creationId xmlns:a16="http://schemas.microsoft.com/office/drawing/2014/main" id="{6181A7A2-C903-4122-BE63-E3CF8FD690BD}"/>
                  </a:ext>
                </a:extLst>
              </p:cNvPr>
              <p:cNvGrpSpPr/>
              <p:nvPr/>
            </p:nvGrpSpPr>
            <p:grpSpPr>
              <a:xfrm>
                <a:off x="6443040" y="6353967"/>
                <a:ext cx="302359" cy="257733"/>
                <a:chOff x="2096960" y="1850374"/>
                <a:chExt cx="514127" cy="450985"/>
              </a:xfrm>
            </p:grpSpPr>
            <p:grpSp>
              <p:nvGrpSpPr>
                <p:cNvPr id="161" name="Agrupar 160">
                  <a:extLst>
                    <a:ext uri="{FF2B5EF4-FFF2-40B4-BE49-F238E27FC236}">
                      <a16:creationId xmlns:a16="http://schemas.microsoft.com/office/drawing/2014/main" id="{23079FFE-F22B-4DF8-AEE0-48903BA094AA}"/>
                    </a:ext>
                  </a:extLst>
                </p:cNvPr>
                <p:cNvGrpSpPr/>
                <p:nvPr/>
              </p:nvGrpSpPr>
              <p:grpSpPr>
                <a:xfrm>
                  <a:off x="2096960" y="1850374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65" name="Agrupar 164">
                    <a:extLst>
                      <a:ext uri="{FF2B5EF4-FFF2-40B4-BE49-F238E27FC236}">
                        <a16:creationId xmlns:a16="http://schemas.microsoft.com/office/drawing/2014/main" id="{B72BB988-F4D4-4856-B6FE-4B565D4BEBCC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70" name="Retângulo 169">
                      <a:extLst>
                        <a:ext uri="{FF2B5EF4-FFF2-40B4-BE49-F238E27FC236}">
                          <a16:creationId xmlns:a16="http://schemas.microsoft.com/office/drawing/2014/main" id="{22B96E70-E01C-4768-8D99-C3281A5F6C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71" name="Fluxograma: Mesclar 170">
                      <a:extLst>
                        <a:ext uri="{FF2B5EF4-FFF2-40B4-BE49-F238E27FC236}">
                          <a16:creationId xmlns:a16="http://schemas.microsoft.com/office/drawing/2014/main" id="{A6AF98F4-E8AE-4E7C-A3E2-6116AE876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72" name="Fluxograma: Mesclar 171">
                      <a:extLst>
                        <a:ext uri="{FF2B5EF4-FFF2-40B4-BE49-F238E27FC236}">
                          <a16:creationId xmlns:a16="http://schemas.microsoft.com/office/drawing/2014/main" id="{C8DF7726-873A-444E-9B49-6A31FB53C2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1" y="1623122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73" name="Fluxograma: Mesclar 172">
                      <a:extLst>
                        <a:ext uri="{FF2B5EF4-FFF2-40B4-BE49-F238E27FC236}">
                          <a16:creationId xmlns:a16="http://schemas.microsoft.com/office/drawing/2014/main" id="{E393AE6B-665C-45AF-AC21-0B27E5E19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74" name="Fluxograma: Mesclar 173">
                      <a:extLst>
                        <a:ext uri="{FF2B5EF4-FFF2-40B4-BE49-F238E27FC236}">
                          <a16:creationId xmlns:a16="http://schemas.microsoft.com/office/drawing/2014/main" id="{70F9ED49-AF59-46CC-902D-C8478D59D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66" name="Fluxograma: Mesclar 165">
                    <a:extLst>
                      <a:ext uri="{FF2B5EF4-FFF2-40B4-BE49-F238E27FC236}">
                        <a16:creationId xmlns:a16="http://schemas.microsoft.com/office/drawing/2014/main" id="{1854B765-F4B4-4744-91C0-428AD7FDA7C4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67" name="Fluxograma: Mesclar 166">
                    <a:extLst>
                      <a:ext uri="{FF2B5EF4-FFF2-40B4-BE49-F238E27FC236}">
                        <a16:creationId xmlns:a16="http://schemas.microsoft.com/office/drawing/2014/main" id="{60F4908E-07BD-4590-B2E9-509ECA308998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68" name="Fluxograma: Mesclar 167">
                    <a:extLst>
                      <a:ext uri="{FF2B5EF4-FFF2-40B4-BE49-F238E27FC236}">
                        <a16:creationId xmlns:a16="http://schemas.microsoft.com/office/drawing/2014/main" id="{85CB72BE-05BC-4144-803D-63A7AEC3A2A4}"/>
                      </a:ext>
                    </a:extLst>
                  </p:cNvPr>
                  <p:cNvSpPr/>
                  <p:nvPr/>
                </p:nvSpPr>
                <p:spPr>
                  <a:xfrm>
                    <a:off x="2818514" y="234604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69" name="Fluxograma: Mesclar 168">
                    <a:extLst>
                      <a:ext uri="{FF2B5EF4-FFF2-40B4-BE49-F238E27FC236}">
                        <a16:creationId xmlns:a16="http://schemas.microsoft.com/office/drawing/2014/main" id="{3E0C060B-FAB1-4259-99A5-1EDE75868D8A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162" name="Fluxograma: Mesclar 161">
                  <a:extLst>
                    <a:ext uri="{FF2B5EF4-FFF2-40B4-BE49-F238E27FC236}">
                      <a16:creationId xmlns:a16="http://schemas.microsoft.com/office/drawing/2014/main" id="{CD8844A6-B862-412B-A152-9F4F613A134A}"/>
                    </a:ext>
                  </a:extLst>
                </p:cNvPr>
                <p:cNvSpPr/>
                <p:nvPr/>
              </p:nvSpPr>
              <p:spPr>
                <a:xfrm>
                  <a:off x="2128542" y="19036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63" name="Fluxograma: Mesclar 162">
                  <a:extLst>
                    <a:ext uri="{FF2B5EF4-FFF2-40B4-BE49-F238E27FC236}">
                      <a16:creationId xmlns:a16="http://schemas.microsoft.com/office/drawing/2014/main" id="{E14DB5B4-A16E-46EB-8AC2-BFCBEE32BA71}"/>
                    </a:ext>
                  </a:extLst>
                </p:cNvPr>
                <p:cNvSpPr/>
                <p:nvPr/>
              </p:nvSpPr>
              <p:spPr>
                <a:xfrm>
                  <a:off x="2280942" y="20560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64" name="Fluxograma: Mesclar 163">
                  <a:extLst>
                    <a:ext uri="{FF2B5EF4-FFF2-40B4-BE49-F238E27FC236}">
                      <a16:creationId xmlns:a16="http://schemas.microsoft.com/office/drawing/2014/main" id="{621A4005-F2CA-44D8-850C-4A87146B0610}"/>
                    </a:ext>
                  </a:extLst>
                </p:cNvPr>
                <p:cNvSpPr/>
                <p:nvPr/>
              </p:nvSpPr>
              <p:spPr>
                <a:xfrm>
                  <a:off x="2433342" y="22084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130" name="Agrupar 129">
                <a:extLst>
                  <a:ext uri="{FF2B5EF4-FFF2-40B4-BE49-F238E27FC236}">
                    <a16:creationId xmlns:a16="http://schemas.microsoft.com/office/drawing/2014/main" id="{93444913-3695-45C5-85B0-AEB92D379280}"/>
                  </a:ext>
                </a:extLst>
              </p:cNvPr>
              <p:cNvGrpSpPr/>
              <p:nvPr/>
            </p:nvGrpSpPr>
            <p:grpSpPr>
              <a:xfrm>
                <a:off x="7908925" y="6350352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149" name="Agrupar 148">
                  <a:extLst>
                    <a:ext uri="{FF2B5EF4-FFF2-40B4-BE49-F238E27FC236}">
                      <a16:creationId xmlns:a16="http://schemas.microsoft.com/office/drawing/2014/main" id="{E0BE3258-2A6F-4B26-B3F4-10EB5F589043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53" name="Agrupar 152">
                    <a:extLst>
                      <a:ext uri="{FF2B5EF4-FFF2-40B4-BE49-F238E27FC236}">
                        <a16:creationId xmlns:a16="http://schemas.microsoft.com/office/drawing/2014/main" id="{927B674C-910E-45C8-8726-7A50B2959FA9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58" name="Retângulo 157">
                      <a:extLst>
                        <a:ext uri="{FF2B5EF4-FFF2-40B4-BE49-F238E27FC236}">
                          <a16:creationId xmlns:a16="http://schemas.microsoft.com/office/drawing/2014/main" id="{10F6E7B7-A9C8-43E0-9907-AD4267856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59" name="Fluxograma: Mesclar 158">
                      <a:extLst>
                        <a:ext uri="{FF2B5EF4-FFF2-40B4-BE49-F238E27FC236}">
                          <a16:creationId xmlns:a16="http://schemas.microsoft.com/office/drawing/2014/main" id="{AD6AED71-D84B-4A7C-9187-ECE0C2EBE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60" name="Fluxograma: Mesclar 159">
                      <a:extLst>
                        <a:ext uri="{FF2B5EF4-FFF2-40B4-BE49-F238E27FC236}">
                          <a16:creationId xmlns:a16="http://schemas.microsoft.com/office/drawing/2014/main" id="{FDFC7FD1-A7A2-4AD5-8BDE-1A0FD05D9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5615" y="1244073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54" name="Fluxograma: Mesclar 153">
                    <a:extLst>
                      <a:ext uri="{FF2B5EF4-FFF2-40B4-BE49-F238E27FC236}">
                        <a16:creationId xmlns:a16="http://schemas.microsoft.com/office/drawing/2014/main" id="{F8E8BC52-12AD-4A61-BA3A-BB4BBC0F024E}"/>
                      </a:ext>
                    </a:extLst>
                  </p:cNvPr>
                  <p:cNvSpPr/>
                  <p:nvPr/>
                </p:nvSpPr>
                <p:spPr>
                  <a:xfrm>
                    <a:off x="2838617" y="228875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55" name="Fluxograma: Mesclar 154">
                    <a:extLst>
                      <a:ext uri="{FF2B5EF4-FFF2-40B4-BE49-F238E27FC236}">
                        <a16:creationId xmlns:a16="http://schemas.microsoft.com/office/drawing/2014/main" id="{E8B3F9EF-BD87-428F-A11D-7F74BC3A89AB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56" name="Fluxograma: Mesclar 155">
                    <a:extLst>
                      <a:ext uri="{FF2B5EF4-FFF2-40B4-BE49-F238E27FC236}">
                        <a16:creationId xmlns:a16="http://schemas.microsoft.com/office/drawing/2014/main" id="{8CD6E130-60CF-4DA6-BAFF-6546C360AB97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57" name="Fluxograma: Mesclar 156">
                    <a:extLst>
                      <a:ext uri="{FF2B5EF4-FFF2-40B4-BE49-F238E27FC236}">
                        <a16:creationId xmlns:a16="http://schemas.microsoft.com/office/drawing/2014/main" id="{63A51D4A-0AAB-4ADC-8ADA-F987C368B7C0}"/>
                      </a:ext>
                    </a:extLst>
                  </p:cNvPr>
                  <p:cNvSpPr/>
                  <p:nvPr/>
                </p:nvSpPr>
                <p:spPr>
                  <a:xfrm>
                    <a:off x="2678117" y="2287922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150" name="Fluxograma: Mesclar 149">
                  <a:extLst>
                    <a:ext uri="{FF2B5EF4-FFF2-40B4-BE49-F238E27FC236}">
                      <a16:creationId xmlns:a16="http://schemas.microsoft.com/office/drawing/2014/main" id="{FD6FC6B9-D0FA-43FE-B538-53776076E405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51" name="Fluxograma: Mesclar 150">
                  <a:extLst>
                    <a:ext uri="{FF2B5EF4-FFF2-40B4-BE49-F238E27FC236}">
                      <a16:creationId xmlns:a16="http://schemas.microsoft.com/office/drawing/2014/main" id="{644818A8-DC62-4C7D-8E2A-27C39571CC02}"/>
                    </a:ext>
                  </a:extLst>
                </p:cNvPr>
                <p:cNvSpPr/>
                <p:nvPr/>
              </p:nvSpPr>
              <p:spPr>
                <a:xfrm>
                  <a:off x="3090421" y="189108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52" name="Fluxograma: Mesclar 151">
                  <a:extLst>
                    <a:ext uri="{FF2B5EF4-FFF2-40B4-BE49-F238E27FC236}">
                      <a16:creationId xmlns:a16="http://schemas.microsoft.com/office/drawing/2014/main" id="{BABA5738-2B02-451D-9E1A-038CAFA5442E}"/>
                    </a:ext>
                  </a:extLst>
                </p:cNvPr>
                <p:cNvSpPr/>
                <p:nvPr/>
              </p:nvSpPr>
              <p:spPr>
                <a:xfrm>
                  <a:off x="2729218" y="2043642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8C829475-EBB6-41E1-B6C7-FBCE937D25B2}"/>
                  </a:ext>
                </a:extLst>
              </p:cNvPr>
              <p:cNvSpPr txBox="1"/>
              <p:nvPr/>
            </p:nvSpPr>
            <p:spPr>
              <a:xfrm>
                <a:off x="6629138" y="6495086"/>
                <a:ext cx="41934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>
                    <a:latin typeface="TimesNewRomanPSMT"/>
                    <a:cs typeface="Aparajita" panose="020B0502040204020203" pitchFamily="18" charset="0"/>
                  </a:rPr>
                  <a:t>High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132" name="CaixaDeTexto 131">
                <a:extLst>
                  <a:ext uri="{FF2B5EF4-FFF2-40B4-BE49-F238E27FC236}">
                    <a16:creationId xmlns:a16="http://schemas.microsoft.com/office/drawing/2014/main" id="{003AA29C-037F-4F88-A833-C4DB4DC57A59}"/>
                  </a:ext>
                </a:extLst>
              </p:cNvPr>
              <p:cNvSpPr txBox="1"/>
              <p:nvPr/>
            </p:nvSpPr>
            <p:spPr>
              <a:xfrm>
                <a:off x="7388338" y="6482442"/>
                <a:ext cx="48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Random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133" name="CaixaDeTexto 132">
                <a:extLst>
                  <a:ext uri="{FF2B5EF4-FFF2-40B4-BE49-F238E27FC236}">
                    <a16:creationId xmlns:a16="http://schemas.microsoft.com/office/drawing/2014/main" id="{1B4A735B-2EA4-43BC-9F95-5A472635E900}"/>
                  </a:ext>
                </a:extLst>
              </p:cNvPr>
              <p:cNvSpPr txBox="1"/>
              <p:nvPr/>
            </p:nvSpPr>
            <p:spPr>
              <a:xfrm>
                <a:off x="8045586" y="6491471"/>
                <a:ext cx="48585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Low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cxnSp>
            <p:nvCxnSpPr>
              <p:cNvPr id="134" name="Conector reto 133">
                <a:extLst>
                  <a:ext uri="{FF2B5EF4-FFF2-40B4-BE49-F238E27FC236}">
                    <a16:creationId xmlns:a16="http://schemas.microsoft.com/office/drawing/2014/main" id="{5FFE4FFA-3DC5-4771-827F-928E9F18A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9700" y="5556563"/>
                <a:ext cx="988" cy="55674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Conector reto 134">
                <a:extLst>
                  <a:ext uri="{FF2B5EF4-FFF2-40B4-BE49-F238E27FC236}">
                    <a16:creationId xmlns:a16="http://schemas.microsoft.com/office/drawing/2014/main" id="{AAB2E094-CE19-4DE2-9578-39424CF08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553" y="5295080"/>
                <a:ext cx="7984" cy="84918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Conector reto 135">
                <a:extLst>
                  <a:ext uri="{FF2B5EF4-FFF2-40B4-BE49-F238E27FC236}">
                    <a16:creationId xmlns:a16="http://schemas.microsoft.com/office/drawing/2014/main" id="{678DD10E-59FC-4FAF-B8A9-028E48B9A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535" y="5324303"/>
                <a:ext cx="7725" cy="539474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7" name="Agrupar 136">
                <a:extLst>
                  <a:ext uri="{FF2B5EF4-FFF2-40B4-BE49-F238E27FC236}">
                    <a16:creationId xmlns:a16="http://schemas.microsoft.com/office/drawing/2014/main" id="{9ED111F8-3690-4110-AC61-2E1274787D9D}"/>
                  </a:ext>
                </a:extLst>
              </p:cNvPr>
              <p:cNvGrpSpPr/>
              <p:nvPr/>
            </p:nvGrpSpPr>
            <p:grpSpPr>
              <a:xfrm>
                <a:off x="7914429" y="5498865"/>
                <a:ext cx="296855" cy="242235"/>
                <a:chOff x="7914429" y="5498865"/>
                <a:chExt cx="296855" cy="242235"/>
              </a:xfrm>
            </p:grpSpPr>
            <p:sp>
              <p:nvSpPr>
                <p:cNvPr id="147" name="Retângulo 146">
                  <a:extLst>
                    <a:ext uri="{FF2B5EF4-FFF2-40B4-BE49-F238E27FC236}">
                      <a16:creationId xmlns:a16="http://schemas.microsoft.com/office/drawing/2014/main" id="{3106109D-0230-4B12-A58C-D37C1E2EA7DF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148" name="Conector reto 147">
                  <a:extLst>
                    <a:ext uri="{FF2B5EF4-FFF2-40B4-BE49-F238E27FC236}">
                      <a16:creationId xmlns:a16="http://schemas.microsoft.com/office/drawing/2014/main" id="{C1F1244A-C568-4A3A-82E5-B63C4552258E}"/>
                    </a:ext>
                  </a:extLst>
                </p:cNvPr>
                <p:cNvCxnSpPr>
                  <a:cxnSpLocks/>
                  <a:stCxn id="147" idx="3"/>
                  <a:endCxn id="147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38" name="Agrupar 137">
                <a:extLst>
                  <a:ext uri="{FF2B5EF4-FFF2-40B4-BE49-F238E27FC236}">
                    <a16:creationId xmlns:a16="http://schemas.microsoft.com/office/drawing/2014/main" id="{36D0E438-6045-421D-8E0B-D476ABC04F47}"/>
                  </a:ext>
                </a:extLst>
              </p:cNvPr>
              <p:cNvGrpSpPr/>
              <p:nvPr/>
            </p:nvGrpSpPr>
            <p:grpSpPr>
              <a:xfrm>
                <a:off x="7189392" y="5606096"/>
                <a:ext cx="296855" cy="242235"/>
                <a:chOff x="7914429" y="5498865"/>
                <a:chExt cx="296855" cy="242235"/>
              </a:xfrm>
            </p:grpSpPr>
            <p:sp>
              <p:nvSpPr>
                <p:cNvPr id="145" name="Retângulo 144">
                  <a:extLst>
                    <a:ext uri="{FF2B5EF4-FFF2-40B4-BE49-F238E27FC236}">
                      <a16:creationId xmlns:a16="http://schemas.microsoft.com/office/drawing/2014/main" id="{8D5FCE27-924A-4BA7-865C-6F008AF8BB78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146" name="Conector reto 145">
                  <a:extLst>
                    <a:ext uri="{FF2B5EF4-FFF2-40B4-BE49-F238E27FC236}">
                      <a16:creationId xmlns:a16="http://schemas.microsoft.com/office/drawing/2014/main" id="{3B54E5FE-7A35-43F7-B081-FDBEE07FCCD5}"/>
                    </a:ext>
                  </a:extLst>
                </p:cNvPr>
                <p:cNvCxnSpPr>
                  <a:cxnSpLocks/>
                  <a:stCxn id="145" idx="3"/>
                  <a:endCxn id="145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39" name="Agrupar 138">
                <a:extLst>
                  <a:ext uri="{FF2B5EF4-FFF2-40B4-BE49-F238E27FC236}">
                    <a16:creationId xmlns:a16="http://schemas.microsoft.com/office/drawing/2014/main" id="{13BB0CEE-9CD2-47A1-B088-156C9B27ADF3}"/>
                  </a:ext>
                </a:extLst>
              </p:cNvPr>
              <p:cNvGrpSpPr/>
              <p:nvPr/>
            </p:nvGrpSpPr>
            <p:grpSpPr>
              <a:xfrm>
                <a:off x="6447006" y="5764376"/>
                <a:ext cx="296855" cy="242235"/>
                <a:chOff x="7914429" y="5498865"/>
                <a:chExt cx="296855" cy="242235"/>
              </a:xfrm>
            </p:grpSpPr>
            <p:sp>
              <p:nvSpPr>
                <p:cNvPr id="143" name="Retângulo 142">
                  <a:extLst>
                    <a:ext uri="{FF2B5EF4-FFF2-40B4-BE49-F238E27FC236}">
                      <a16:creationId xmlns:a16="http://schemas.microsoft.com/office/drawing/2014/main" id="{4017AD40-F7F2-402F-93F0-DCE61DD355FA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144" name="Conector reto 143">
                  <a:extLst>
                    <a:ext uri="{FF2B5EF4-FFF2-40B4-BE49-F238E27FC236}">
                      <a16:creationId xmlns:a16="http://schemas.microsoft.com/office/drawing/2014/main" id="{AFC9CFFF-9C60-452C-B4C9-0C9D29A03112}"/>
                    </a:ext>
                  </a:extLst>
                </p:cNvPr>
                <p:cNvCxnSpPr>
                  <a:cxnSpLocks/>
                  <a:stCxn id="143" idx="3"/>
                  <a:endCxn id="143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AEEC6E65-677A-45B9-8E39-CDC9A73E4595}"/>
                  </a:ext>
                </a:extLst>
              </p:cNvPr>
              <p:cNvSpPr/>
              <p:nvPr/>
            </p:nvSpPr>
            <p:spPr>
              <a:xfrm>
                <a:off x="8030953" y="518975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A724B2D4-FEEC-4DA7-9D68-EB9F5F382B89}"/>
                  </a:ext>
                </a:extLst>
              </p:cNvPr>
              <p:cNvSpPr/>
              <p:nvPr/>
            </p:nvSpPr>
            <p:spPr>
              <a:xfrm>
                <a:off x="7319494" y="616665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142" name="Elipse 141">
                <a:extLst>
                  <a:ext uri="{FF2B5EF4-FFF2-40B4-BE49-F238E27FC236}">
                    <a16:creationId xmlns:a16="http://schemas.microsoft.com/office/drawing/2014/main" id="{F3F699B2-1109-4914-BBD3-7C3A38245EDD}"/>
                  </a:ext>
                </a:extLst>
              </p:cNvPr>
              <p:cNvSpPr/>
              <p:nvPr/>
            </p:nvSpPr>
            <p:spPr>
              <a:xfrm>
                <a:off x="6577828" y="547959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</p:grpSp>
      </p:grp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BEAE2B68-563A-445C-8B6E-1EF870D77B44}"/>
              </a:ext>
            </a:extLst>
          </p:cNvPr>
          <p:cNvSpPr/>
          <p:nvPr/>
        </p:nvSpPr>
        <p:spPr>
          <a:xfrm>
            <a:off x="180883" y="2061845"/>
            <a:ext cx="3327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Patch </a:t>
            </a:r>
            <a:r>
              <a:rPr lang="pt-BR" dirty="0" err="1">
                <a:latin typeface="TimesNewRomanPSMT"/>
              </a:rPr>
              <a:t>size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enhances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black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shadows</a:t>
            </a:r>
            <a:r>
              <a:rPr lang="pt-BR" dirty="0">
                <a:latin typeface="TimesNewRomanPSMT"/>
              </a:rPr>
              <a:t> (SDD)</a:t>
            </a:r>
          </a:p>
        </p:txBody>
      </p:sp>
      <p:sp>
        <p:nvSpPr>
          <p:cNvPr id="194" name="Retângulo 193">
            <a:extLst>
              <a:ext uri="{FF2B5EF4-FFF2-40B4-BE49-F238E27FC236}">
                <a16:creationId xmlns:a16="http://schemas.microsoft.com/office/drawing/2014/main" id="{3D141897-C7F4-4B5F-A885-3E53268E82C7}"/>
              </a:ext>
            </a:extLst>
          </p:cNvPr>
          <p:cNvSpPr/>
          <p:nvPr/>
        </p:nvSpPr>
        <p:spPr>
          <a:xfrm>
            <a:off x="3959178" y="2033064"/>
            <a:ext cx="3645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Linear patch shapes </a:t>
            </a:r>
            <a:r>
              <a:rPr lang="pt-BR" dirty="0" err="1">
                <a:latin typeface="TimesNewRomanPSMT"/>
              </a:rPr>
              <a:t>enhance</a:t>
            </a:r>
            <a:r>
              <a:rPr lang="pt-BR" dirty="0">
                <a:latin typeface="TimesNewRomanPSMT"/>
              </a:rPr>
              <a:t> SDD, </a:t>
            </a:r>
            <a:r>
              <a:rPr lang="pt-BR" dirty="0" err="1">
                <a:latin typeface="TimesNewRomanPSMT"/>
              </a:rPr>
              <a:t>but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enhances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aggregation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levels</a:t>
            </a:r>
            <a:r>
              <a:rPr lang="pt-BR" dirty="0">
                <a:latin typeface="TimesNewRomanPSMT"/>
              </a:rPr>
              <a:t> (negative </a:t>
            </a:r>
            <a:r>
              <a:rPr lang="pt-BR" dirty="0" err="1">
                <a:latin typeface="TimesNewRomanPSMT"/>
              </a:rPr>
              <a:t>effect</a:t>
            </a:r>
            <a:r>
              <a:rPr lang="pt-BR" dirty="0">
                <a:latin typeface="TimesNewRomanPSMT"/>
              </a:rPr>
              <a:t>)</a:t>
            </a: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3D6C40A7-8DBE-47ED-82FA-D2A58518F47D}"/>
              </a:ext>
            </a:extLst>
          </p:cNvPr>
          <p:cNvSpPr/>
          <p:nvPr/>
        </p:nvSpPr>
        <p:spPr>
          <a:xfrm>
            <a:off x="8248904" y="2124946"/>
            <a:ext cx="3417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High </a:t>
            </a:r>
            <a:r>
              <a:rPr lang="pt-BR" dirty="0" err="1">
                <a:latin typeface="TimesNewRomanPSMT"/>
              </a:rPr>
              <a:t>resource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aggregation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results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smaller</a:t>
            </a:r>
            <a:r>
              <a:rPr lang="pt-BR" dirty="0">
                <a:latin typeface="TimesNewRomanPSMT"/>
              </a:rPr>
              <a:t> SDD</a:t>
            </a:r>
          </a:p>
        </p:txBody>
      </p:sp>
    </p:spTree>
    <p:extLst>
      <p:ext uri="{BB962C8B-B14F-4D97-AF65-F5344CB8AC3E}">
        <p14:creationId xmlns:p14="http://schemas.microsoft.com/office/powerpoint/2010/main" val="675815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</p:spTree>
    <p:extLst>
      <p:ext uri="{BB962C8B-B14F-4D97-AF65-F5344CB8AC3E}">
        <p14:creationId xmlns:p14="http://schemas.microsoft.com/office/powerpoint/2010/main" val="983334098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80447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reparameterization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2D75D45-30F2-4AE2-B46F-DF054ACB45E1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</p:spTree>
    <p:extLst>
      <p:ext uri="{BB962C8B-B14F-4D97-AF65-F5344CB8AC3E}">
        <p14:creationId xmlns:p14="http://schemas.microsoft.com/office/powerpoint/2010/main" val="313112705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866EE5-4AC2-4CAE-8DFC-39B1A00C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05" y="2118018"/>
            <a:ext cx="3676650" cy="32956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EBEF78-BA3C-4D2B-B6AD-F18BD6DC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369" y="2118018"/>
            <a:ext cx="3724275" cy="32575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96D08FF-E2F0-4625-820A-F153D977ECE1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7C4B7A-B08B-4788-A719-A552E3C27177}"/>
              </a:ext>
            </a:extLst>
          </p:cNvPr>
          <p:cNvSpPr txBox="1"/>
          <p:nvPr/>
        </p:nvSpPr>
        <p:spPr>
          <a:xfrm>
            <a:off x="333130" y="1111872"/>
            <a:ext cx="480447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reparameterization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565502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62F554-74C0-4209-AFF3-3C7EF3B51E37}"/>
              </a:ext>
            </a:extLst>
          </p:cNvPr>
          <p:cNvSpPr txBox="1"/>
          <p:nvPr/>
        </p:nvSpPr>
        <p:spPr>
          <a:xfrm>
            <a:off x="333130" y="1111872"/>
            <a:ext cx="480447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reparameterization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2804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6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C23411B-BAC0-4B1C-8B43-4CBDF2EFF124}"/>
              </a:ext>
            </a:extLst>
          </p:cNvPr>
          <p:cNvSpPr/>
          <p:nvPr/>
        </p:nvSpPr>
        <p:spPr>
          <a:xfrm>
            <a:off x="7557858" y="708901"/>
            <a:ext cx="3723118" cy="1894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shadow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: </a:t>
            </a:r>
          </a:p>
          <a:p>
            <a:pPr marL="285750" indent="-285750" algn="ctr">
              <a:spcBef>
                <a:spcPts val="600"/>
              </a:spcBef>
              <a:buFontTx/>
              <a:buChar char="-"/>
            </a:pP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Spatially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explicit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result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of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dispersal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(Nathan et al. 2012)</a:t>
            </a:r>
          </a:p>
          <a:p>
            <a:pPr algn="ctr">
              <a:spcBef>
                <a:spcPts val="600"/>
              </a:spcBef>
            </a:pP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-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Linked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to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density-dependent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processes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competition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,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predation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Comita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et al. 2014)</a:t>
            </a:r>
          </a:p>
        </p:txBody>
      </p:sp>
      <p:grpSp>
        <p:nvGrpSpPr>
          <p:cNvPr id="52" name="Grupo 28">
            <a:extLst>
              <a:ext uri="{FF2B5EF4-FFF2-40B4-BE49-F238E27FC236}">
                <a16:creationId xmlns:a16="http://schemas.microsoft.com/office/drawing/2014/main" id="{BA237213-C106-49AD-9DE3-DAED555AE1BD}"/>
              </a:ext>
            </a:extLst>
          </p:cNvPr>
          <p:cNvGrpSpPr/>
          <p:nvPr/>
        </p:nvGrpSpPr>
        <p:grpSpPr>
          <a:xfrm>
            <a:off x="4072380" y="1163627"/>
            <a:ext cx="3277004" cy="1853891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53" name="Grupo 21">
              <a:extLst>
                <a:ext uri="{FF2B5EF4-FFF2-40B4-BE49-F238E27FC236}">
                  <a16:creationId xmlns:a16="http://schemas.microsoft.com/office/drawing/2014/main" id="{545AD3C1-A558-46E3-8B6A-96B13C17CB42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EEA58D1-0F37-4469-80C8-19E41EFBCAE2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9243C5B-E824-444C-90B8-94E41BD2A48E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79F24CFC-D9AD-4990-877B-C91767BB0A81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ector de seta reta 26">
              <a:extLst>
                <a:ext uri="{FF2B5EF4-FFF2-40B4-BE49-F238E27FC236}">
                  <a16:creationId xmlns:a16="http://schemas.microsoft.com/office/drawing/2014/main" id="{629D1EA9-196F-4C14-8F06-46F83F3305C8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C3681C-FD90-47E3-84D7-52522F99F910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F3329EC7-9A5A-483C-977F-F7577891AF03}"/>
              </a:ext>
            </a:extLst>
          </p:cNvPr>
          <p:cNvSpPr txBox="1"/>
          <p:nvPr/>
        </p:nvSpPr>
        <p:spPr>
          <a:xfrm>
            <a:off x="7645959" y="3811310"/>
            <a:ext cx="372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- Other </a:t>
            </a:r>
            <a:r>
              <a:rPr lang="pt-BR" dirty="0" err="1">
                <a:latin typeface="TimesNewRomanPSMT"/>
              </a:rPr>
              <a:t>effects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post </a:t>
            </a:r>
            <a:r>
              <a:rPr lang="pt-BR" dirty="0" err="1">
                <a:latin typeface="TimesNewRomanPSMT"/>
              </a:rPr>
              <a:t>dispersal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phase</a:t>
            </a:r>
            <a:r>
              <a:rPr lang="pt-BR" dirty="0">
                <a:latin typeface="TimesNewRomanPSMT"/>
              </a:rPr>
              <a:t> (</a:t>
            </a:r>
            <a:r>
              <a:rPr lang="pt-BR" i="1" dirty="0">
                <a:latin typeface="TimesNewRomanPSMT"/>
              </a:rPr>
              <a:t>e.g.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germination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Fuzessy</a:t>
            </a:r>
            <a:r>
              <a:rPr lang="pt-BR" dirty="0">
                <a:latin typeface="TimesNewRomanPSMT"/>
              </a:rPr>
              <a:t> et al. 2016)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D4143EE-6673-4F78-89FF-5099394B636F}"/>
              </a:ext>
            </a:extLst>
          </p:cNvPr>
          <p:cNvSpPr txBox="1"/>
          <p:nvPr/>
        </p:nvSpPr>
        <p:spPr>
          <a:xfrm>
            <a:off x="8133853" y="4763678"/>
            <a:ext cx="2747329" cy="1044755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/>
              <a:t>Movement </a:t>
            </a:r>
            <a:r>
              <a:rPr lang="pt-BR" sz="1800" i="1" dirty="0" err="1"/>
              <a:t>patterns</a:t>
            </a:r>
            <a:r>
              <a:rPr lang="pt-BR" sz="1800" i="1" dirty="0"/>
              <a:t> as </a:t>
            </a:r>
            <a:r>
              <a:rPr lang="pt-BR" sz="1800" i="1" dirty="0" err="1"/>
              <a:t>one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the</a:t>
            </a:r>
            <a:r>
              <a:rPr lang="pt-BR" sz="1800" i="1" dirty="0"/>
              <a:t> </a:t>
            </a:r>
            <a:r>
              <a:rPr lang="pt-BR" sz="1800" i="1" dirty="0" err="1"/>
              <a:t>main</a:t>
            </a:r>
            <a:r>
              <a:rPr lang="pt-BR" sz="1800" i="1" dirty="0"/>
              <a:t> </a:t>
            </a:r>
            <a:r>
              <a:rPr lang="pt-BR" sz="1800" i="1" dirty="0" err="1"/>
              <a:t>factors</a:t>
            </a:r>
            <a:r>
              <a:rPr lang="pt-BR" sz="1800" i="1" dirty="0"/>
              <a:t> making </a:t>
            </a:r>
            <a:r>
              <a:rPr lang="pt-BR" sz="1800" i="1" dirty="0" err="1"/>
              <a:t>primates</a:t>
            </a:r>
            <a:r>
              <a:rPr lang="pt-BR" sz="1800" i="1" dirty="0"/>
              <a:t> importante </a:t>
            </a:r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dispersers</a:t>
            </a:r>
            <a:endParaRPr lang="pt-BR" sz="1800" i="1" dirty="0"/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B01A38A-6C69-48C4-B0CB-4D05F67A8232}"/>
              </a:ext>
            </a:extLst>
          </p:cNvPr>
          <p:cNvGrpSpPr/>
          <p:nvPr/>
        </p:nvGrpSpPr>
        <p:grpSpPr>
          <a:xfrm>
            <a:off x="6330603" y="4048627"/>
            <a:ext cx="1390555" cy="430793"/>
            <a:chOff x="6330604" y="3620727"/>
            <a:chExt cx="1109204" cy="858694"/>
          </a:xfrm>
          <a:solidFill>
            <a:srgbClr val="B9DA8F"/>
          </a:solidFill>
        </p:grpSpPr>
        <p:grpSp>
          <p:nvGrpSpPr>
            <p:cNvPr id="72" name="Grupo 21">
              <a:extLst>
                <a:ext uri="{FF2B5EF4-FFF2-40B4-BE49-F238E27FC236}">
                  <a16:creationId xmlns:a16="http://schemas.microsoft.com/office/drawing/2014/main" id="{A6602F83-73C6-4F21-9E29-7B2CE31A9D07}"/>
                </a:ext>
              </a:extLst>
            </p:cNvPr>
            <p:cNvGrpSpPr/>
            <p:nvPr/>
          </p:nvGrpSpPr>
          <p:grpSpPr>
            <a:xfrm>
              <a:off x="6330604" y="3620727"/>
              <a:ext cx="785937" cy="858694"/>
              <a:chOff x="4527734" y="2166666"/>
              <a:chExt cx="1214629" cy="755995"/>
            </a:xfrm>
            <a:grpFill/>
          </p:grpSpPr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A5D329C1-151B-4A0F-83F9-48269F4B627D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88635601-D02C-4DF3-93FD-88EFBEA58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0283" y="2862841"/>
                <a:ext cx="1112080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E0400F6D-2384-4311-93B6-7E5125C64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1813" y="2166666"/>
                <a:ext cx="0" cy="71113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Conector de seta reta 26">
              <a:extLst>
                <a:ext uri="{FF2B5EF4-FFF2-40B4-BE49-F238E27FC236}">
                  <a16:creationId xmlns:a16="http://schemas.microsoft.com/office/drawing/2014/main" id="{61B7F8C7-CA53-4FE0-9961-DCA7A6204055}"/>
                </a:ext>
              </a:extLst>
            </p:cNvPr>
            <p:cNvCxnSpPr/>
            <p:nvPr/>
          </p:nvCxnSpPr>
          <p:spPr>
            <a:xfrm>
              <a:off x="7116185" y="3620727"/>
              <a:ext cx="323623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B1B861A7-8701-420C-A5A5-F8579334D554}"/>
              </a:ext>
            </a:extLst>
          </p:cNvPr>
          <p:cNvSpPr/>
          <p:nvPr/>
        </p:nvSpPr>
        <p:spPr>
          <a:xfrm>
            <a:off x="7390043" y="679997"/>
            <a:ext cx="4154127" cy="194885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9311F5-42EE-47CE-BEDE-1C213B5D3188}"/>
              </a:ext>
            </a:extLst>
          </p:cNvPr>
          <p:cNvSpPr txBox="1"/>
          <p:nvPr/>
        </p:nvSpPr>
        <p:spPr>
          <a:xfrm>
            <a:off x="7557858" y="2670614"/>
            <a:ext cx="3723118" cy="58928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Dispersal</a:t>
            </a:r>
            <a:r>
              <a:rPr lang="pt-BR" sz="1800" i="1" dirty="0"/>
              <a:t> </a:t>
            </a:r>
            <a:r>
              <a:rPr lang="pt-BR" sz="1800" i="1" dirty="0" err="1"/>
              <a:t>Distance</a:t>
            </a:r>
            <a:r>
              <a:rPr lang="pt-BR" sz="1800" i="1" dirty="0"/>
              <a:t> (SDD) as proxy for SDE</a:t>
            </a:r>
          </a:p>
        </p:txBody>
      </p:sp>
    </p:spTree>
    <p:extLst>
      <p:ext uri="{BB962C8B-B14F-4D97-AF65-F5344CB8AC3E}">
        <p14:creationId xmlns:p14="http://schemas.microsoft.com/office/powerpoint/2010/main" val="3197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12DD39-8D5E-40E5-9EC8-48767C6B29BC}"/>
              </a:ext>
            </a:extLst>
          </p:cNvPr>
          <p:cNvSpPr txBox="1"/>
          <p:nvPr/>
        </p:nvSpPr>
        <p:spPr>
          <a:xfrm>
            <a:off x="333129" y="2662704"/>
            <a:ext cx="4540529" cy="146950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movement</a:t>
            </a:r>
            <a:r>
              <a:rPr lang="pt-BR" dirty="0"/>
              <a:t> model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territoriality</a:t>
            </a:r>
            <a:r>
              <a:rPr lang="pt-BR" dirty="0"/>
              <a:t>  (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dependent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trees</a:t>
            </a:r>
            <a:r>
              <a:rPr lang="pt-BR" dirty="0"/>
              <a:t> (points)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F81C82-0F12-4622-B314-9BC2C292CE70}"/>
              </a:ext>
            </a:extLst>
          </p:cNvPr>
          <p:cNvSpPr txBox="1"/>
          <p:nvPr/>
        </p:nvSpPr>
        <p:spPr>
          <a:xfrm>
            <a:off x="333130" y="1111872"/>
            <a:ext cx="480447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reparameterization</a:t>
            </a:r>
            <a:r>
              <a:rPr lang="pt-BR" dirty="0"/>
              <a:t>?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998E132-6D3E-4E59-BC0E-C95C5179E773}"/>
              </a:ext>
            </a:extLst>
          </p:cNvPr>
          <p:cNvSpPr/>
          <p:nvPr/>
        </p:nvSpPr>
        <p:spPr>
          <a:xfrm>
            <a:off x="173935" y="1103724"/>
            <a:ext cx="11015681" cy="146950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7437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A12DD39-8D5E-40E5-9EC8-48767C6B29BC}"/>
              </a:ext>
            </a:extLst>
          </p:cNvPr>
          <p:cNvSpPr txBox="1"/>
          <p:nvPr/>
        </p:nvSpPr>
        <p:spPr>
          <a:xfrm>
            <a:off x="333129" y="2662704"/>
            <a:ext cx="4540529" cy="146950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movement</a:t>
            </a:r>
            <a:r>
              <a:rPr lang="pt-BR" dirty="0"/>
              <a:t> model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territoriality</a:t>
            </a:r>
            <a:r>
              <a:rPr lang="pt-BR" dirty="0"/>
              <a:t>  (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dependent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trees</a:t>
            </a:r>
            <a:r>
              <a:rPr lang="pt-BR" dirty="0"/>
              <a:t> (points)</a:t>
            </a:r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052FD0-117C-42E3-A439-82FACE369418}"/>
              </a:ext>
            </a:extLst>
          </p:cNvPr>
          <p:cNvSpPr txBox="1"/>
          <p:nvPr/>
        </p:nvSpPr>
        <p:spPr>
          <a:xfrm>
            <a:off x="333129" y="4507895"/>
            <a:ext cx="4795052" cy="808824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The v1 model </a:t>
            </a:r>
            <a:r>
              <a:rPr lang="pt-BR" dirty="0" err="1"/>
              <a:t>will</a:t>
            </a:r>
            <a:r>
              <a:rPr lang="pt-BR" dirty="0"/>
              <a:t> still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subjected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calibration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sensitivity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6E4EDF-4AFA-4821-9349-C8B794206528}"/>
              </a:ext>
            </a:extLst>
          </p:cNvPr>
          <p:cNvSpPr txBox="1"/>
          <p:nvPr/>
        </p:nvSpPr>
        <p:spPr>
          <a:xfrm>
            <a:off x="333130" y="1111872"/>
            <a:ext cx="480447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reparameterization</a:t>
            </a:r>
            <a:r>
              <a:rPr lang="pt-BR" dirty="0"/>
              <a:t>?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4BB3A-2B4B-4C85-9FAE-94D21A5C3223}"/>
              </a:ext>
            </a:extLst>
          </p:cNvPr>
          <p:cNvSpPr/>
          <p:nvPr/>
        </p:nvSpPr>
        <p:spPr>
          <a:xfrm>
            <a:off x="173935" y="1029413"/>
            <a:ext cx="11015681" cy="321265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4317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55877C7-92FB-443F-A148-A8EF249D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17" y="2707256"/>
            <a:ext cx="3430317" cy="25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D251626-1B41-4E0D-A4BF-F28C9B788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45" y="4887808"/>
            <a:ext cx="3430317" cy="192687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893937-7186-4B06-ADD4-A3D43D9C3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3617" y="3122950"/>
            <a:ext cx="3020229" cy="2265172"/>
          </a:xfrm>
          <a:prstGeom prst="rect">
            <a:avLst/>
          </a:prstGeom>
        </p:spPr>
      </p:pic>
      <p:pic>
        <p:nvPicPr>
          <p:cNvPr id="2050" name="Picture 2" descr="Instituto de Pesquisas Ecológicas (2011) - JRS Biodiversity Foundation">
            <a:extLst>
              <a:ext uri="{FF2B5EF4-FFF2-40B4-BE49-F238E27FC236}">
                <a16:creationId xmlns:a16="http://schemas.microsoft.com/office/drawing/2014/main" id="{09196B83-1860-4FF9-BC12-DD0850AF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07" y="1417524"/>
            <a:ext cx="2256666" cy="169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52D704-3B1F-49D2-9980-3B40262FA1DB}"/>
              </a:ext>
            </a:extLst>
          </p:cNvPr>
          <p:cNvSpPr txBox="1"/>
          <p:nvPr/>
        </p:nvSpPr>
        <p:spPr>
          <a:xfrm>
            <a:off x="782428" y="1314728"/>
            <a:ext cx="232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masis MT Pro Black" panose="020B06040202020202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pt-BR" sz="3600" dirty="0">
                <a:latin typeface="TimesNewRomanPSMT"/>
              </a:rPr>
              <a:t>Obrigado!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B8B5FC6-BF73-48A0-A661-62BDF5CBAA33}"/>
              </a:ext>
            </a:extLst>
          </p:cNvPr>
          <p:cNvSpPr txBox="1"/>
          <p:nvPr/>
        </p:nvSpPr>
        <p:spPr>
          <a:xfrm>
            <a:off x="461653" y="739040"/>
            <a:ext cx="5882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Amasis MT Pro Black" panose="020B0604020202020204" pitchFamily="18" charset="0"/>
                <a:cs typeface="Times New Roman" panose="02020603050405020304" pitchFamily="18" charset="0"/>
              </a:defRPr>
            </a:lvl1pPr>
          </a:lstStyle>
          <a:p>
            <a:endParaRPr lang="pt-BR" sz="2400" b="0" dirty="0">
              <a:latin typeface="TimesNewRomanPSMT"/>
              <a:cs typeface="Aharoni" panose="020B0604020202020204" pitchFamily="2" charset="-79"/>
            </a:endParaRPr>
          </a:p>
          <a:p>
            <a:endParaRPr lang="pt-BR" sz="2400" b="0" dirty="0">
              <a:latin typeface="TimesNewRomanPSMT"/>
              <a:cs typeface="Aharoni" panose="020B0604020202020204" pitchFamily="2" charset="-79"/>
            </a:endParaRPr>
          </a:p>
        </p:txBody>
      </p:sp>
      <p:pic>
        <p:nvPicPr>
          <p:cNvPr id="1026" name="Picture 2" descr="Logo Fapesp — Intercontinental Academia">
            <a:extLst>
              <a:ext uri="{FF2B5EF4-FFF2-40B4-BE49-F238E27FC236}">
                <a16:creationId xmlns:a16="http://schemas.microsoft.com/office/drawing/2014/main" id="{D7D43C65-A762-4661-BAF0-8C22597E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00" y="61221"/>
            <a:ext cx="3479800" cy="9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Pq Logo - PNG e Vetor - Download de Logo">
            <a:extLst>
              <a:ext uri="{FF2B5EF4-FFF2-40B4-BE49-F238E27FC236}">
                <a16:creationId xmlns:a16="http://schemas.microsoft.com/office/drawing/2014/main" id="{453FB692-4470-4F3C-B5EC-58215047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180" y="954012"/>
            <a:ext cx="2256666" cy="9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CC5898D-A660-4FDA-8AEF-72F0B55DD1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34" y="253031"/>
            <a:ext cx="1605003" cy="14019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D09F98-8276-45E8-AB46-4E393DB96D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09" y="1961059"/>
            <a:ext cx="2752291" cy="917201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57117F4-8979-43C9-80C4-234A89859A0A}"/>
              </a:ext>
            </a:extLst>
          </p:cNvPr>
          <p:cNvGrpSpPr/>
          <p:nvPr/>
        </p:nvGrpSpPr>
        <p:grpSpPr>
          <a:xfrm>
            <a:off x="-309367" y="3771750"/>
            <a:ext cx="6553002" cy="2626488"/>
            <a:chOff x="563253" y="3873404"/>
            <a:chExt cx="6553002" cy="262648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EEF35CE-5F24-4A09-980B-72D87AB1EC75}"/>
                </a:ext>
              </a:extLst>
            </p:cNvPr>
            <p:cNvGrpSpPr/>
            <p:nvPr/>
          </p:nvGrpSpPr>
          <p:grpSpPr>
            <a:xfrm>
              <a:off x="563253" y="3873404"/>
              <a:ext cx="4108007" cy="2280668"/>
              <a:chOff x="725813" y="2816764"/>
              <a:chExt cx="4108007" cy="2280668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1A48C5E-FE11-4C45-BABF-730F34BA1BB2}"/>
                  </a:ext>
                </a:extLst>
              </p:cNvPr>
              <p:cNvSpPr txBox="1"/>
              <p:nvPr/>
            </p:nvSpPr>
            <p:spPr>
              <a:xfrm>
                <a:off x="725813" y="2816764"/>
                <a:ext cx="3946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1">
                    <a:latin typeface="Amasis MT Pro Black" panose="020B0604020202020204" pitchFamily="18" charset="0"/>
                    <a:cs typeface="Times New Roman" panose="02020603050405020304" pitchFamily="18" charset="0"/>
                  </a:defRPr>
                </a:lvl1pPr>
              </a:lstStyle>
              <a:p>
                <a:endParaRPr lang="pt-BR" sz="2400" b="0" dirty="0">
                  <a:latin typeface="TimesNewRomanPSMT"/>
                  <a:cs typeface="Aharoni" panose="020B0604020202020204" pitchFamily="2" charset="-79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4A0EFEA2-1986-4F7C-9465-F73A6689A249}"/>
                  </a:ext>
                </a:extLst>
              </p:cNvPr>
              <p:cNvSpPr txBox="1"/>
              <p:nvPr/>
            </p:nvSpPr>
            <p:spPr>
              <a:xfrm>
                <a:off x="1242798" y="3732730"/>
                <a:ext cx="306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r">
                  <a:defRPr b="0" i="0" u="none" strike="noStrike" baseline="0">
                    <a:latin typeface="TimesNewRomanPSMT"/>
                  </a:defRPr>
                </a:lvl1pPr>
              </a:lstStyle>
              <a:p>
                <a:pPr algn="l"/>
                <a:r>
                  <a:rPr lang="pt-BR" b="1" dirty="0"/>
                  <a:t>Eduardo Miguel </a:t>
                </a:r>
                <a:r>
                  <a:rPr lang="pt-BR" b="1" dirty="0" err="1"/>
                  <a:t>Zanette</a:t>
                </a:r>
                <a:endParaRPr lang="pt-BR" b="1" dirty="0"/>
              </a:p>
            </p:txBody>
          </p:sp>
          <p:pic>
            <p:nvPicPr>
              <p:cNvPr id="1030" name="Picture 6" descr="Instagram Ícone - Download Grátis, PNG e Vetores">
                <a:extLst>
                  <a:ext uri="{FF2B5EF4-FFF2-40B4-BE49-F238E27FC236}">
                    <a16:creationId xmlns:a16="http://schemas.microsoft.com/office/drawing/2014/main" id="{BF404FBD-6F30-440E-9BA2-1D48BB9FF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6713" y="4498658"/>
                <a:ext cx="598774" cy="598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Gmail Ícone - Download Grátis, PNG e Vetores">
                <a:extLst>
                  <a:ext uri="{FF2B5EF4-FFF2-40B4-BE49-F238E27FC236}">
                    <a16:creationId xmlns:a16="http://schemas.microsoft.com/office/drawing/2014/main" id="{57048EA9-67E0-4935-9C1E-E86265D234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2798" y="4114202"/>
                <a:ext cx="446605" cy="4466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F367E772-97CF-4755-87D5-46579651BEDD}"/>
                  </a:ext>
                </a:extLst>
              </p:cNvPr>
              <p:cNvSpPr txBox="1"/>
              <p:nvPr/>
            </p:nvSpPr>
            <p:spPr>
              <a:xfrm>
                <a:off x="1765487" y="4152838"/>
                <a:ext cx="306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r">
                  <a:defRPr b="0" i="0" u="none" strike="noStrike" baseline="0">
                    <a:latin typeface="TimesNewRomanPSMT"/>
                  </a:defRPr>
                </a:lvl1pPr>
              </a:lstStyle>
              <a:p>
                <a:pPr algn="l"/>
                <a:r>
                  <a:rPr lang="pt-BR" dirty="0"/>
                  <a:t>duhmzc@gmail.com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AE0376D-28AF-4414-93DA-DE0E351E563C}"/>
                  </a:ext>
                </a:extLst>
              </p:cNvPr>
              <p:cNvSpPr txBox="1"/>
              <p:nvPr/>
            </p:nvSpPr>
            <p:spPr>
              <a:xfrm>
                <a:off x="1765487" y="4615199"/>
                <a:ext cx="306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pt-BR"/>
                </a:defPPr>
                <a:lvl1pPr algn="r">
                  <a:defRPr b="0" i="0" u="none" strike="noStrike" baseline="0">
                    <a:latin typeface="TimesNewRomanPSMT"/>
                  </a:defRPr>
                </a:lvl1pPr>
              </a:lstStyle>
              <a:p>
                <a:pPr algn="l"/>
                <a:r>
                  <a:rPr lang="pt-BR" dirty="0"/>
                  <a:t>@edmizac</a:t>
                </a:r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D35523C-B9D8-4D10-947A-842758463D36}"/>
                </a:ext>
              </a:extLst>
            </p:cNvPr>
            <p:cNvSpPr txBox="1"/>
            <p:nvPr/>
          </p:nvSpPr>
          <p:spPr>
            <a:xfrm>
              <a:off x="1010095" y="6130560"/>
              <a:ext cx="6106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LaP</a:t>
              </a:r>
              <a:r>
                <a:rPr lang="pt-BR" dirty="0"/>
                <a:t> website: </a:t>
              </a:r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469538-F0D9-4CC8-853F-B52EAE63E265}"/>
              </a:ext>
            </a:extLst>
          </p:cNvPr>
          <p:cNvSpPr txBox="1"/>
          <p:nvPr/>
        </p:nvSpPr>
        <p:spPr>
          <a:xfrm>
            <a:off x="137475" y="6382486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https://primatology.wixsite.com/unesp-lap</a:t>
            </a:r>
          </a:p>
        </p:txBody>
      </p:sp>
      <p:pic>
        <p:nvPicPr>
          <p:cNvPr id="3" name="Imagem 2" descr="Pessoas posando para foto com chapéu&#10;&#10;Descrição gerada automaticamente">
            <a:extLst>
              <a:ext uri="{FF2B5EF4-FFF2-40B4-BE49-F238E27FC236}">
                <a16:creationId xmlns:a16="http://schemas.microsoft.com/office/drawing/2014/main" id="{15A38CFF-3020-419A-8371-B41F892177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16" y="5115802"/>
            <a:ext cx="3020229" cy="169887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CBF845-3B72-43BE-9350-1AA3DFEA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62</a:t>
            </a:fld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9F1213D-049B-485F-9841-CA4BB0E33633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</p:txBody>
      </p:sp>
      <p:pic>
        <p:nvPicPr>
          <p:cNvPr id="26" name="Picture 2" descr="Nds. Startup Map / Deutsches Primatenzentrum GmbH - Leibniz-Institut für  Primatenforschung">
            <a:extLst>
              <a:ext uri="{FF2B5EF4-FFF2-40B4-BE49-F238E27FC236}">
                <a16:creationId xmlns:a16="http://schemas.microsoft.com/office/drawing/2014/main" id="{9D8CD51A-C01A-4B0F-A99B-3DE485E6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07" y="1737614"/>
            <a:ext cx="2009457" cy="129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Forschung und Beratung rund um den Wald in vier Bundesländern - NW-FVA">
            <a:extLst>
              <a:ext uri="{FF2B5EF4-FFF2-40B4-BE49-F238E27FC236}">
                <a16:creationId xmlns:a16="http://schemas.microsoft.com/office/drawing/2014/main" id="{E2367AD0-5C4A-40F0-961E-C4C1EA471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0" y="759677"/>
            <a:ext cx="3046013" cy="9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0433D2B-6AC8-426C-B626-7040928740D3}"/>
              </a:ext>
            </a:extLst>
          </p:cNvPr>
          <p:cNvSpPr/>
          <p:nvPr/>
        </p:nvSpPr>
        <p:spPr>
          <a:xfrm>
            <a:off x="131533" y="2461460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pt-BR" dirty="0">
                <a:latin typeface="TimesNewRomanPSMT"/>
              </a:rPr>
              <a:t>Eco </a:t>
            </a:r>
            <a:r>
              <a:rPr lang="pt-BR" dirty="0" err="1">
                <a:latin typeface="TimesNewRomanPSMT"/>
              </a:rPr>
              <a:t>Mod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Seminar</a:t>
            </a:r>
            <a:endParaRPr lang="pt-BR" dirty="0">
              <a:latin typeface="TimesNewRomanPSMT"/>
            </a:endParaRPr>
          </a:p>
          <a:p>
            <a:pPr marL="285750" indent="-285750" algn="ctr">
              <a:buFontTx/>
              <a:buChar char="-"/>
            </a:pPr>
            <a:r>
              <a:rPr lang="pt-BR" dirty="0">
                <a:latin typeface="TimesNewRomanPSMT"/>
              </a:rPr>
              <a:t>Sebastian </a:t>
            </a:r>
            <a:r>
              <a:rPr lang="pt-BR" dirty="0" err="1">
                <a:latin typeface="TimesNewRomanPSMT"/>
              </a:rPr>
              <a:t>Hanß</a:t>
            </a:r>
            <a:endParaRPr lang="pt-BR" dirty="0">
              <a:latin typeface="TimesNewRomanPSMT"/>
            </a:endParaRPr>
          </a:p>
          <a:p>
            <a:pPr marL="285750" indent="-285750" algn="ctr">
              <a:buFontTx/>
              <a:buChar char="-"/>
            </a:pPr>
            <a:r>
              <a:rPr lang="pt-BR" dirty="0" err="1">
                <a:latin typeface="TimesNewRomanPSMT"/>
              </a:rPr>
              <a:t>Eyal</a:t>
            </a:r>
            <a:r>
              <a:rPr lang="pt-BR" dirty="0">
                <a:latin typeface="TimesNewRomanPSMT"/>
              </a:rPr>
              <a:t> Goldstein</a:t>
            </a:r>
          </a:p>
        </p:txBody>
      </p:sp>
    </p:spTree>
    <p:extLst>
      <p:ext uri="{BB962C8B-B14F-4D97-AF65-F5344CB8AC3E}">
        <p14:creationId xmlns:p14="http://schemas.microsoft.com/office/powerpoint/2010/main" val="4198247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33376E18-B192-4A21-BAD4-1812823A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63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33C018-EF21-4898-8E32-5B6F4C44C5A5}"/>
              </a:ext>
            </a:extLst>
          </p:cNvPr>
          <p:cNvSpPr txBox="1"/>
          <p:nvPr/>
        </p:nvSpPr>
        <p:spPr>
          <a:xfrm>
            <a:off x="4490376" y="1606392"/>
            <a:ext cx="3211248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EXCERPTS</a:t>
            </a:r>
          </a:p>
        </p:txBody>
      </p:sp>
    </p:spTree>
    <p:extLst>
      <p:ext uri="{BB962C8B-B14F-4D97-AF65-F5344CB8AC3E}">
        <p14:creationId xmlns:p14="http://schemas.microsoft.com/office/powerpoint/2010/main" val="3681796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FE49A1-F657-4D94-833A-BA340E3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0"/>
            <a:ext cx="9731375" cy="6858000"/>
          </a:xfrm>
          <a:prstGeom prst="rect">
            <a:avLst/>
          </a:prstGeom>
        </p:spPr>
      </p:pic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2477180A-F3A1-4BDB-AFA0-A4F916D1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512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D7BBE0-14D5-4233-BE53-70D4186700C3}"/>
              </a:ext>
            </a:extLst>
          </p:cNvPr>
          <p:cNvSpPr txBox="1"/>
          <p:nvPr/>
        </p:nvSpPr>
        <p:spPr>
          <a:xfrm>
            <a:off x="563360" y="6581803"/>
            <a:ext cx="344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Carretero</a:t>
            </a:r>
            <a:r>
              <a:rPr lang="pt-BR" dirty="0"/>
              <a:t>-Pinzón et al. (2016)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EE0ED2-CBC5-4C93-9DD2-38C228143FBA}"/>
              </a:ext>
            </a:extLst>
          </p:cNvPr>
          <p:cNvSpPr txBox="1"/>
          <p:nvPr/>
        </p:nvSpPr>
        <p:spPr>
          <a:xfrm>
            <a:off x="463394" y="4724060"/>
            <a:ext cx="3643505" cy="1270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endParaRPr lang="pt-BR" sz="2000" b="0" dirty="0"/>
          </a:p>
          <a:p>
            <a:endParaRPr lang="pt-BR" sz="2000" b="0" dirty="0"/>
          </a:p>
          <a:p>
            <a:r>
              <a:rPr lang="pt-BR" sz="2000" b="0" dirty="0" err="1"/>
              <a:t>Inconsistent</a:t>
            </a:r>
            <a:r>
              <a:rPr lang="pt-BR" sz="2000" b="0" dirty="0"/>
              <a:t> </a:t>
            </a:r>
            <a:r>
              <a:rPr lang="pt-BR" sz="2000" b="0" dirty="0" err="1"/>
              <a:t>effect</a:t>
            </a:r>
            <a:endParaRPr lang="pt-BR" sz="2000" b="0" dirty="0"/>
          </a:p>
          <a:p>
            <a:r>
              <a:rPr lang="pt-BR" sz="2000" b="0" dirty="0"/>
              <a:t>No </a:t>
            </a:r>
            <a:r>
              <a:rPr lang="pt-BR" sz="2000" b="0" dirty="0" err="1"/>
              <a:t>relation</a:t>
            </a:r>
            <a:r>
              <a:rPr lang="pt-BR" sz="2000" b="0" dirty="0"/>
              <a:t> </a:t>
            </a:r>
            <a:r>
              <a:rPr lang="pt-BR" sz="2000" b="0" dirty="0" err="1"/>
              <a:t>to</a:t>
            </a:r>
            <a:r>
              <a:rPr lang="pt-BR" sz="2000" b="0" dirty="0"/>
              <a:t> </a:t>
            </a:r>
            <a:r>
              <a:rPr lang="pt-BR" sz="2000" b="0" dirty="0" err="1"/>
              <a:t>species</a:t>
            </a:r>
            <a:r>
              <a:rPr lang="pt-BR" sz="2000" b="0" dirty="0"/>
              <a:t> </a:t>
            </a:r>
            <a:r>
              <a:rPr lang="pt-BR" sz="2000" b="0" dirty="0" err="1"/>
              <a:t>attributes</a:t>
            </a:r>
            <a:r>
              <a:rPr lang="pt-BR" sz="2000" b="0" dirty="0"/>
              <a:t> (</a:t>
            </a:r>
            <a:r>
              <a:rPr lang="pt-BR" sz="2000" b="0" dirty="0" err="1"/>
              <a:t>dispersal</a:t>
            </a:r>
            <a:r>
              <a:rPr lang="pt-BR" sz="2000" b="0" dirty="0"/>
              <a:t> </a:t>
            </a:r>
            <a:r>
              <a:rPr lang="pt-BR" sz="2000" b="0" dirty="0" err="1"/>
              <a:t>capacity</a:t>
            </a:r>
            <a:r>
              <a:rPr lang="pt-BR" sz="2000" b="0" dirty="0"/>
              <a:t>, home range </a:t>
            </a:r>
            <a:r>
              <a:rPr lang="pt-BR" sz="2000" b="0" dirty="0" err="1"/>
              <a:t>size</a:t>
            </a:r>
            <a:r>
              <a:rPr lang="pt-BR" sz="2000" b="0" dirty="0"/>
              <a:t>, diet </a:t>
            </a:r>
            <a:r>
              <a:rPr lang="pt-BR" sz="2000" b="0" dirty="0" err="1"/>
              <a:t>specialization</a:t>
            </a:r>
            <a:r>
              <a:rPr lang="pt-BR" sz="2000" b="0" dirty="0"/>
              <a:t>, </a:t>
            </a:r>
            <a:r>
              <a:rPr lang="pt-BR" sz="2000" b="0" dirty="0" err="1"/>
              <a:t>etc</a:t>
            </a:r>
            <a:r>
              <a:rPr lang="pt-BR" sz="2000" b="0" dirty="0"/>
              <a:t>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C2622C0-3CEF-4A52-A402-43B806F9AE30}"/>
              </a:ext>
            </a:extLst>
          </p:cNvPr>
          <p:cNvGrpSpPr/>
          <p:nvPr/>
        </p:nvGrpSpPr>
        <p:grpSpPr>
          <a:xfrm>
            <a:off x="262789" y="1035307"/>
            <a:ext cx="3844110" cy="3606800"/>
            <a:chOff x="149668" y="1296576"/>
            <a:chExt cx="3844110" cy="360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60CE1F-D2DE-43F9-87DD-30382BC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68" y="1296576"/>
              <a:ext cx="3844110" cy="3606800"/>
            </a:xfrm>
            <a:prstGeom prst="rect">
              <a:avLst/>
            </a:prstGeom>
            <a:noFill/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A71858D-4142-4EB3-B42D-3A64FB2D4BF0}"/>
                </a:ext>
              </a:extLst>
            </p:cNvPr>
            <p:cNvGrpSpPr/>
            <p:nvPr/>
          </p:nvGrpSpPr>
          <p:grpSpPr>
            <a:xfrm>
              <a:off x="2441045" y="1759984"/>
              <a:ext cx="1364519" cy="738397"/>
              <a:chOff x="2441045" y="1759984"/>
              <a:chExt cx="1364519" cy="738397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F7857A5E-6E8A-4C41-8ECE-7778E3A48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45" y="1759984"/>
                <a:ext cx="1295400" cy="257175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9CE8E29-76B6-419A-A19B-D2AB429B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13" y="2008127"/>
                <a:ext cx="914400" cy="228600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C54F7261-B45F-4B76-A893-2F54F57A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14" y="2260256"/>
                <a:ext cx="1352550" cy="238125"/>
              </a:xfrm>
              <a:prstGeom prst="rect">
                <a:avLst/>
              </a:prstGeom>
            </p:spPr>
          </p:pic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5F39F9-3E14-4C00-A088-7373700BA74A}"/>
              </a:ext>
            </a:extLst>
          </p:cNvPr>
          <p:cNvGrpSpPr/>
          <p:nvPr/>
        </p:nvGrpSpPr>
        <p:grpSpPr>
          <a:xfrm>
            <a:off x="4707175" y="1320185"/>
            <a:ext cx="4274186" cy="3729201"/>
            <a:chOff x="4685802" y="2403074"/>
            <a:chExt cx="3848100" cy="298722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9693C57-6CED-480D-8614-ECD522B7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802" y="2403074"/>
              <a:ext cx="3848100" cy="2562225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8E16E4B7-9A0E-4962-84EF-87DEF4BF97A5}"/>
                </a:ext>
              </a:extLst>
            </p:cNvPr>
            <p:cNvGrpSpPr/>
            <p:nvPr/>
          </p:nvGrpSpPr>
          <p:grpSpPr>
            <a:xfrm>
              <a:off x="6096000" y="2498381"/>
              <a:ext cx="2316308" cy="1241796"/>
              <a:chOff x="5853087" y="1894703"/>
              <a:chExt cx="2316308" cy="1241796"/>
            </a:xfrm>
          </p:grpSpPr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810E99F6-957C-41F2-B6CD-49A19AB4C580}"/>
                  </a:ext>
                </a:extLst>
              </p:cNvPr>
              <p:cNvSpPr/>
              <p:nvPr/>
            </p:nvSpPr>
            <p:spPr>
              <a:xfrm rot="5400000">
                <a:off x="6913199" y="2545129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7B86089-6DF2-4862-B55F-FE8B2E8C15E9}"/>
                  </a:ext>
                </a:extLst>
              </p:cNvPr>
              <p:cNvSpPr txBox="1"/>
              <p:nvPr/>
            </p:nvSpPr>
            <p:spPr>
              <a:xfrm>
                <a:off x="5853087" y="1894703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1 = linear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7A4B4BC-F36A-4E59-B51E-2E1EA7A327F0}"/>
                  </a:ext>
                </a:extLst>
              </p:cNvPr>
              <p:cNvSpPr txBox="1"/>
              <p:nvPr/>
            </p:nvSpPr>
            <p:spPr>
              <a:xfrm>
                <a:off x="5899835" y="2828722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0 = circular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Seta: para a Direita 18">
                <a:extLst>
                  <a:ext uri="{FF2B5EF4-FFF2-40B4-BE49-F238E27FC236}">
                    <a16:creationId xmlns:a16="http://schemas.microsoft.com/office/drawing/2014/main" id="{CB744562-B8AD-44B3-AEF5-2E4765B555A6}"/>
                  </a:ext>
                </a:extLst>
              </p:cNvPr>
              <p:cNvSpPr/>
              <p:nvPr/>
            </p:nvSpPr>
            <p:spPr>
              <a:xfrm rot="16200000">
                <a:off x="6913197" y="2236480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6BBF898-BACA-4731-8D37-8725D1F8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4543" y="4856903"/>
              <a:ext cx="2638425" cy="533400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E61BAB-D5CB-46A8-AC28-5727E1F434EA}"/>
              </a:ext>
            </a:extLst>
          </p:cNvPr>
          <p:cNvSpPr txBox="1"/>
          <p:nvPr/>
        </p:nvSpPr>
        <p:spPr>
          <a:xfrm>
            <a:off x="5714174" y="6602296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Boyle et al. (2009)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723503-CA7A-4506-9ED3-936238920F3B}"/>
              </a:ext>
            </a:extLst>
          </p:cNvPr>
          <p:cNvSpPr txBox="1"/>
          <p:nvPr/>
        </p:nvSpPr>
        <p:spPr>
          <a:xfrm>
            <a:off x="4783554" y="5130976"/>
            <a:ext cx="4197428" cy="8635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Tendency</a:t>
            </a:r>
            <a:r>
              <a:rPr lang="pt-BR" sz="2000" b="0" dirty="0"/>
              <a:t> </a:t>
            </a:r>
            <a:r>
              <a:rPr lang="pt-BR" sz="2000" b="0" dirty="0" err="1"/>
              <a:t>towards</a:t>
            </a:r>
            <a:r>
              <a:rPr lang="pt-BR" sz="2000" b="0" dirty="0"/>
              <a:t> circular </a:t>
            </a:r>
            <a:r>
              <a:rPr lang="pt-BR" sz="2000" b="0" dirty="0" err="1"/>
              <a:t>movements</a:t>
            </a:r>
            <a:r>
              <a:rPr lang="pt-BR" sz="2000" b="0" dirty="0"/>
              <a:t> in </a:t>
            </a:r>
            <a:r>
              <a:rPr lang="pt-BR" sz="2000" b="0" dirty="0" err="1"/>
              <a:t>smaller</a:t>
            </a:r>
            <a:r>
              <a:rPr lang="pt-BR" sz="2000" b="0" dirty="0"/>
              <a:t> </a:t>
            </a:r>
            <a:r>
              <a:rPr lang="pt-BR" sz="2000" b="0" dirty="0" err="1"/>
              <a:t>fragments</a:t>
            </a:r>
            <a:r>
              <a:rPr lang="pt-BR" sz="2000" b="0" dirty="0"/>
              <a:t> (</a:t>
            </a:r>
            <a:r>
              <a:rPr lang="pt-BR" sz="2000" b="0" i="1" dirty="0" err="1"/>
              <a:t>Chiropotes</a:t>
            </a:r>
            <a:r>
              <a:rPr lang="pt-BR" sz="2000" b="0" i="1" dirty="0"/>
              <a:t> </a:t>
            </a:r>
            <a:r>
              <a:rPr lang="pt-BR" sz="2000" b="0" i="1" dirty="0" err="1"/>
              <a:t>satanas</a:t>
            </a:r>
            <a:r>
              <a:rPr lang="pt-BR" sz="2000" b="0" dirty="0"/>
              <a:t>)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D8A4216-CF2B-4990-91EA-4CA7FAE2CA73}"/>
              </a:ext>
            </a:extLst>
          </p:cNvPr>
          <p:cNvGrpSpPr/>
          <p:nvPr/>
        </p:nvGrpSpPr>
        <p:grpSpPr>
          <a:xfrm>
            <a:off x="8459348" y="1005147"/>
            <a:ext cx="1488055" cy="2337121"/>
            <a:chOff x="6798942" y="396068"/>
            <a:chExt cx="1488055" cy="2337121"/>
          </a:xfrm>
        </p:grpSpPr>
        <p:pic>
          <p:nvPicPr>
            <p:cNvPr id="22" name="Picture 2" descr="Black bearded saki - Wikipedia">
              <a:extLst>
                <a:ext uri="{FF2B5EF4-FFF2-40B4-BE49-F238E27FC236}">
                  <a16:creationId xmlns:a16="http://schemas.microsoft.com/office/drawing/2014/main" id="{E92258EB-151C-4023-A8B8-17EC4FB79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942" y="396068"/>
              <a:ext cx="1488055" cy="233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BCB6BD-5F1B-491B-95C5-AC46B161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7800797" y="1822988"/>
              <a:ext cx="350321" cy="342268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20FDE3-E13C-4CC0-8DDE-16E3B158F765}"/>
              </a:ext>
            </a:extLst>
          </p:cNvPr>
          <p:cNvSpPr txBox="1"/>
          <p:nvPr/>
        </p:nvSpPr>
        <p:spPr>
          <a:xfrm>
            <a:off x="9461203" y="3342268"/>
            <a:ext cx="2577821" cy="9777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/>
              <a:t>*No </a:t>
            </a:r>
            <a:r>
              <a:rPr lang="pt-BR" sz="2000" b="0" i="1" dirty="0" err="1"/>
              <a:t>work</a:t>
            </a:r>
            <a:r>
              <a:rPr lang="pt-BR" sz="2000" b="0" i="1" dirty="0"/>
              <a:t> </a:t>
            </a:r>
            <a:r>
              <a:rPr lang="pt-BR" sz="2000" b="0" i="1" dirty="0" err="1"/>
              <a:t>testing</a:t>
            </a:r>
            <a:r>
              <a:rPr lang="pt-BR" sz="2000" b="0" i="1" dirty="0"/>
              <a:t> </a:t>
            </a:r>
            <a:r>
              <a:rPr lang="pt-BR" sz="2000" b="0" i="1" dirty="0" err="1"/>
              <a:t>the</a:t>
            </a:r>
            <a:r>
              <a:rPr lang="pt-BR" sz="2000" b="0" i="1" dirty="0"/>
              <a:t> </a:t>
            </a:r>
            <a:r>
              <a:rPr lang="pt-BR" sz="2000" b="0" i="1" dirty="0" err="1"/>
              <a:t>effect</a:t>
            </a:r>
            <a:r>
              <a:rPr lang="pt-BR" sz="2000" b="0" i="1" dirty="0"/>
              <a:t> </a:t>
            </a:r>
            <a:r>
              <a:rPr lang="pt-BR" sz="2000" b="0" i="1" dirty="0" err="1"/>
              <a:t>of</a:t>
            </a:r>
            <a:r>
              <a:rPr lang="pt-BR" sz="2000" b="0" i="1" dirty="0"/>
              <a:t> patch shape </a:t>
            </a:r>
            <a:r>
              <a:rPr lang="pt-BR" sz="2000" b="0" i="1" dirty="0" err="1"/>
              <a:t>on</a:t>
            </a:r>
            <a:r>
              <a:rPr lang="pt-BR" sz="2000" b="0" i="1" dirty="0"/>
              <a:t> </a:t>
            </a:r>
            <a:r>
              <a:rPr lang="pt-BR" sz="2000" b="0" i="1" dirty="0" err="1"/>
              <a:t>primate</a:t>
            </a:r>
            <a:r>
              <a:rPr lang="pt-BR" sz="2000" b="0" i="1" dirty="0"/>
              <a:t> </a:t>
            </a:r>
            <a:r>
              <a:rPr lang="pt-BR" sz="2000" b="0" i="1" dirty="0" err="1"/>
              <a:t>movements</a:t>
            </a:r>
            <a:endParaRPr lang="pt-BR" sz="2000" b="0" i="1" dirty="0"/>
          </a:p>
        </p:txBody>
      </p:sp>
      <p:sp>
        <p:nvSpPr>
          <p:cNvPr id="36" name="Espaço Reservado para Número de Slide 1">
            <a:extLst>
              <a:ext uri="{FF2B5EF4-FFF2-40B4-BE49-F238E27FC236}">
                <a16:creationId xmlns:a16="http://schemas.microsoft.com/office/drawing/2014/main" id="{3BD6862D-928A-4CC1-A369-CD58A57A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132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2CF228CF-0F2D-4AFF-899F-50ED3733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114D205-4A9C-4550-8410-3D2C722359D6}"/>
              </a:ext>
            </a:extLst>
          </p:cNvPr>
          <p:cNvSpPr/>
          <p:nvPr/>
        </p:nvSpPr>
        <p:spPr>
          <a:xfrm>
            <a:off x="0" y="1357701"/>
            <a:ext cx="12192000" cy="546968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19EA27-777B-4F67-9DB1-3B352B6B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58" y="1403114"/>
            <a:ext cx="5838825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122674-7913-4F30-8CAD-60B16F9A3A0A}"/>
              </a:ext>
            </a:extLst>
          </p:cNvPr>
          <p:cNvSpPr txBox="1"/>
          <p:nvPr/>
        </p:nvSpPr>
        <p:spPr>
          <a:xfrm>
            <a:off x="6728864" y="4763792"/>
            <a:ext cx="4346365" cy="1007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 err="1"/>
              <a:t>Alouatta</a:t>
            </a:r>
            <a:r>
              <a:rPr lang="pt-BR" sz="2000" b="0" i="1" dirty="0"/>
              <a:t> </a:t>
            </a:r>
            <a:r>
              <a:rPr lang="pt-BR" sz="2000" b="0" i="1" dirty="0" err="1"/>
              <a:t>palliata</a:t>
            </a:r>
            <a:r>
              <a:rPr lang="pt-BR" sz="2000" b="0" dirty="0"/>
              <a:t> </a:t>
            </a:r>
            <a:r>
              <a:rPr lang="pt-BR" sz="2000" b="0" dirty="0" err="1"/>
              <a:t>aims</a:t>
            </a:r>
            <a:r>
              <a:rPr lang="pt-BR" sz="2000" b="0" dirty="0"/>
              <a:t> for close </a:t>
            </a:r>
            <a:r>
              <a:rPr lang="pt-BR" sz="2000" b="0" dirty="0" err="1"/>
              <a:t>places</a:t>
            </a:r>
            <a:r>
              <a:rPr lang="pt-BR" sz="2000" b="0" dirty="0"/>
              <a:t> </a:t>
            </a:r>
            <a:r>
              <a:rPr lang="pt-BR" sz="2000" b="0" dirty="0" err="1"/>
              <a:t>with</a:t>
            </a:r>
            <a:r>
              <a:rPr lang="pt-BR" sz="2000" b="0" dirty="0"/>
              <a:t> </a:t>
            </a:r>
            <a:r>
              <a:rPr lang="pt-BR" sz="2000" b="0" dirty="0" err="1"/>
              <a:t>higher</a:t>
            </a:r>
            <a:r>
              <a:rPr lang="pt-BR" sz="2000" b="0" dirty="0"/>
              <a:t> </a:t>
            </a:r>
            <a:r>
              <a:rPr lang="pt-BR" sz="2000" b="0" dirty="0" err="1"/>
              <a:t>fruit</a:t>
            </a:r>
            <a:r>
              <a:rPr lang="pt-BR" sz="2000" b="0" dirty="0"/>
              <a:t> </a:t>
            </a:r>
            <a:r>
              <a:rPr lang="pt-BR" sz="2000" b="0" dirty="0" err="1"/>
              <a:t>availbility</a:t>
            </a:r>
            <a:r>
              <a:rPr lang="pt-BR" sz="2000" b="0" dirty="0"/>
              <a:t> (</a:t>
            </a:r>
            <a:r>
              <a:rPr lang="pt-BR" sz="2000" b="0" dirty="0" err="1"/>
              <a:t>estimated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</a:t>
            </a:r>
            <a:r>
              <a:rPr lang="pt-BR" sz="2000" b="0" dirty="0" err="1"/>
              <a:t>tree</a:t>
            </a:r>
            <a:r>
              <a:rPr lang="pt-BR" sz="2000" b="0" dirty="0"/>
              <a:t> DBH)</a:t>
            </a:r>
            <a:endParaRPr lang="pt-BR" sz="2000" b="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8BF62E-58F3-48F2-81B4-5B6948A5F7CE}"/>
              </a:ext>
            </a:extLst>
          </p:cNvPr>
          <p:cNvSpPr txBox="1"/>
          <p:nvPr/>
        </p:nvSpPr>
        <p:spPr>
          <a:xfrm>
            <a:off x="9988232" y="6519611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Hopkins (2016) </a:t>
            </a:r>
            <a:r>
              <a:rPr lang="pt-BR" i="1" dirty="0"/>
              <a:t>Anim. </a:t>
            </a:r>
            <a:r>
              <a:rPr lang="pt-BR" i="1" dirty="0" err="1"/>
              <a:t>Cog</a:t>
            </a:r>
            <a:r>
              <a:rPr lang="pt-BR" i="1" dirty="0"/>
              <a:t>.</a:t>
            </a:r>
            <a:endParaRPr lang="pt-BR" dirty="0"/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1862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revisitation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890575-4011-4E28-9E09-2FE7DA20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745"/>
            <a:ext cx="7264148" cy="51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86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CF091E-900A-4370-9621-DA1E172954AB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8" name="Espaço Reservado para Número de Slide 1">
            <a:extLst>
              <a:ext uri="{FF2B5EF4-FFF2-40B4-BE49-F238E27FC236}">
                <a16:creationId xmlns:a16="http://schemas.microsoft.com/office/drawing/2014/main" id="{FE0E53F8-A1F1-4317-8396-32AB341B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54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C645A7-F1F9-4F7A-B84B-88E779C26EB3}"/>
              </a:ext>
            </a:extLst>
          </p:cNvPr>
          <p:cNvSpPr txBox="1"/>
          <p:nvPr/>
        </p:nvSpPr>
        <p:spPr>
          <a:xfrm>
            <a:off x="10285709" y="651486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 err="1">
                <a:latin typeface="TimesNewRomanPSMT"/>
              </a:rPr>
              <a:t>Fuzessy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AJP</a:t>
            </a:r>
            <a:endParaRPr lang="pt-BR" sz="1400" dirty="0">
              <a:latin typeface="TimesNewRomanPSM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5CB1C6-1DF2-4D41-B686-7B17528CB15B}"/>
              </a:ext>
            </a:extLst>
          </p:cNvPr>
          <p:cNvSpPr txBox="1"/>
          <p:nvPr/>
        </p:nvSpPr>
        <p:spPr>
          <a:xfrm>
            <a:off x="6093434" y="5948643"/>
            <a:ext cx="55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5 </a:t>
            </a:r>
            <a:r>
              <a:rPr lang="pt-BR" sz="1600" dirty="0" err="1">
                <a:latin typeface="TimesNewRomanPSMT"/>
              </a:rPr>
              <a:t>Factors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influencing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Distance</a:t>
            </a:r>
            <a:r>
              <a:rPr lang="pt-BR" sz="1600" dirty="0">
                <a:latin typeface="TimesNewRomanPSMT"/>
              </a:rPr>
              <a:t> (SDD)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primates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314EB1-39B9-46EF-BA40-803A4DB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38" y="1444254"/>
            <a:ext cx="5915025" cy="4276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079A80-F297-42F2-8DE1-97FAF1613393}"/>
              </a:ext>
            </a:extLst>
          </p:cNvPr>
          <p:cNvSpPr txBox="1"/>
          <p:nvPr/>
        </p:nvSpPr>
        <p:spPr>
          <a:xfrm>
            <a:off x="6093434" y="797977"/>
            <a:ext cx="5632367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... And its results on the patterns of movement and seed dispersal by primates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B5EEAA-5DF7-478A-B701-524EF6F041EE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9FD4D1B7-3A5E-48B5-B2EC-429BD73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11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C645A7-F1F9-4F7A-B84B-88E779C26EB3}"/>
              </a:ext>
            </a:extLst>
          </p:cNvPr>
          <p:cNvSpPr txBox="1"/>
          <p:nvPr/>
        </p:nvSpPr>
        <p:spPr>
          <a:xfrm>
            <a:off x="10285709" y="651486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 err="1">
                <a:latin typeface="TimesNewRomanPSMT"/>
              </a:rPr>
              <a:t>Fuzessy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AJP</a:t>
            </a:r>
            <a:endParaRPr lang="pt-BR" sz="1400" dirty="0">
              <a:latin typeface="TimesNewRomanPSM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5CB1C6-1DF2-4D41-B686-7B17528CB15B}"/>
              </a:ext>
            </a:extLst>
          </p:cNvPr>
          <p:cNvSpPr txBox="1"/>
          <p:nvPr/>
        </p:nvSpPr>
        <p:spPr>
          <a:xfrm>
            <a:off x="6093434" y="5948643"/>
            <a:ext cx="55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5 </a:t>
            </a:r>
            <a:r>
              <a:rPr lang="pt-BR" sz="1600" dirty="0" err="1">
                <a:latin typeface="TimesNewRomanPSMT"/>
              </a:rPr>
              <a:t>Factors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influencing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Distance</a:t>
            </a:r>
            <a:r>
              <a:rPr lang="pt-BR" sz="1600" dirty="0">
                <a:latin typeface="TimesNewRomanPSMT"/>
              </a:rPr>
              <a:t> (SDD)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primates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314EB1-39B9-46EF-BA40-803A4DB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38" y="1444254"/>
            <a:ext cx="5915025" cy="4276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079A80-F297-42F2-8DE1-97FAF1613393}"/>
              </a:ext>
            </a:extLst>
          </p:cNvPr>
          <p:cNvSpPr txBox="1"/>
          <p:nvPr/>
        </p:nvSpPr>
        <p:spPr>
          <a:xfrm>
            <a:off x="6187938" y="797977"/>
            <a:ext cx="5537863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r"/>
            <a:r>
              <a:rPr lang="pt-BR" dirty="0"/>
              <a:t>... </a:t>
            </a:r>
            <a:r>
              <a:rPr lang="pt-BR" dirty="0" err="1"/>
              <a:t>And</a:t>
            </a:r>
            <a:r>
              <a:rPr lang="pt-BR" dirty="0"/>
              <a:t> its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movment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primates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B5EEAA-5DF7-478A-B701-524EF6F041EE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22C3775-F26A-4EA0-B4C7-FF995568DAB4}"/>
              </a:ext>
            </a:extLst>
          </p:cNvPr>
          <p:cNvSpPr/>
          <p:nvPr/>
        </p:nvSpPr>
        <p:spPr>
          <a:xfrm>
            <a:off x="0" y="35362"/>
            <a:ext cx="12192000" cy="67872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A89EB78-1576-4E23-B970-D9250958375B}"/>
              </a:ext>
            </a:extLst>
          </p:cNvPr>
          <p:cNvSpPr txBox="1"/>
          <p:nvPr/>
        </p:nvSpPr>
        <p:spPr>
          <a:xfrm>
            <a:off x="4497767" y="1321527"/>
            <a:ext cx="2747329" cy="126141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b="1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i="0" dirty="0" err="1"/>
              <a:t>Effect</a:t>
            </a:r>
            <a:r>
              <a:rPr lang="pt-BR" sz="2000" i="0" dirty="0"/>
              <a:t> </a:t>
            </a:r>
            <a:r>
              <a:rPr lang="pt-BR" sz="2000" i="0" dirty="0" err="1"/>
              <a:t>of</a:t>
            </a:r>
            <a:r>
              <a:rPr lang="pt-BR" sz="2000" i="0" dirty="0"/>
              <a:t> local </a:t>
            </a:r>
            <a:r>
              <a:rPr lang="pt-BR" sz="2000" i="0" dirty="0" err="1"/>
              <a:t>forest</a:t>
            </a:r>
            <a:r>
              <a:rPr lang="pt-BR" sz="2000" i="0" dirty="0"/>
              <a:t> patch </a:t>
            </a:r>
            <a:r>
              <a:rPr lang="pt-BR" sz="2000" i="0" dirty="0" err="1"/>
              <a:t>on</a:t>
            </a:r>
            <a:r>
              <a:rPr lang="pt-BR" sz="2000" i="0" dirty="0"/>
              <a:t> </a:t>
            </a:r>
            <a:r>
              <a:rPr lang="pt-BR" sz="2000" i="0" dirty="0" err="1"/>
              <a:t>the</a:t>
            </a:r>
            <a:r>
              <a:rPr lang="pt-BR" sz="2000" i="0" dirty="0"/>
              <a:t> </a:t>
            </a:r>
            <a:r>
              <a:rPr lang="pt-BR" sz="2000" i="0" dirty="0" err="1"/>
              <a:t>movement</a:t>
            </a:r>
            <a:r>
              <a:rPr lang="pt-BR" sz="2000" i="0" dirty="0"/>
              <a:t> </a:t>
            </a:r>
            <a:r>
              <a:rPr lang="pt-BR" sz="2000" i="0" dirty="0" err="1"/>
              <a:t>patternss</a:t>
            </a:r>
            <a:r>
              <a:rPr lang="pt-BR" sz="2000" i="0" dirty="0"/>
              <a:t> </a:t>
            </a:r>
            <a:r>
              <a:rPr lang="pt-BR" sz="2000" i="0" dirty="0" err="1"/>
              <a:t>and</a:t>
            </a:r>
            <a:r>
              <a:rPr lang="pt-BR" sz="2000" i="0" dirty="0"/>
              <a:t> </a:t>
            </a:r>
            <a:r>
              <a:rPr lang="pt-BR" sz="2000" i="0" dirty="0" err="1"/>
              <a:t>therefore</a:t>
            </a:r>
            <a:r>
              <a:rPr lang="pt-BR" sz="2000" i="0" dirty="0"/>
              <a:t> </a:t>
            </a:r>
            <a:r>
              <a:rPr lang="pt-BR" sz="2000" i="0" dirty="0" err="1"/>
              <a:t>on</a:t>
            </a:r>
            <a:r>
              <a:rPr lang="pt-BR" sz="2000" i="0" dirty="0"/>
              <a:t> SDD</a:t>
            </a:r>
          </a:p>
        </p:txBody>
      </p:sp>
      <p:sp>
        <p:nvSpPr>
          <p:cNvPr id="14" name="Espaço Reservado para Número de Slide 1">
            <a:extLst>
              <a:ext uri="{FF2B5EF4-FFF2-40B4-BE49-F238E27FC236}">
                <a16:creationId xmlns:a16="http://schemas.microsoft.com/office/drawing/2014/main" id="{7A78D6FE-9C33-44CA-B5A9-F418C8A2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380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2892</Words>
  <Application>Microsoft Office PowerPoint</Application>
  <PresentationFormat>Widescreen</PresentationFormat>
  <Paragraphs>595</Paragraphs>
  <Slides>68</Slides>
  <Notes>55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5" baseType="lpstr">
      <vt:lpstr>Arial</vt:lpstr>
      <vt:lpstr>Arial</vt:lpstr>
      <vt:lpstr>Calibri</vt:lpstr>
      <vt:lpstr>Calibri Light</vt:lpstr>
      <vt:lpstr>Times New Roman</vt:lpstr>
      <vt:lpstr>TimesNewRomanPSMT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Felipe Antunes Branco</dc:creator>
  <cp:lastModifiedBy>Luiz Felipe Antunes Branco</cp:lastModifiedBy>
  <cp:revision>56</cp:revision>
  <dcterms:created xsi:type="dcterms:W3CDTF">2022-05-10T06:11:21Z</dcterms:created>
  <dcterms:modified xsi:type="dcterms:W3CDTF">2022-05-12T07:41:01Z</dcterms:modified>
</cp:coreProperties>
</file>